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97" r:id="rId3"/>
    <p:sldId id="351" r:id="rId4"/>
    <p:sldId id="346" r:id="rId5"/>
    <p:sldId id="347" r:id="rId6"/>
    <p:sldId id="353" r:id="rId7"/>
    <p:sldId id="354" r:id="rId8"/>
    <p:sldId id="348" r:id="rId9"/>
    <p:sldId id="349" r:id="rId10"/>
    <p:sldId id="333" r:id="rId11"/>
    <p:sldId id="310" r:id="rId12"/>
    <p:sldId id="342" r:id="rId13"/>
    <p:sldId id="339" r:id="rId14"/>
    <p:sldId id="341" r:id="rId15"/>
    <p:sldId id="309" r:id="rId16"/>
    <p:sldId id="350" r:id="rId17"/>
    <p:sldId id="343" r:id="rId18"/>
    <p:sldId id="352" r:id="rId19"/>
    <p:sldId id="328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E66E"/>
    <a:srgbClr val="FF4E57"/>
    <a:srgbClr val="C4C4C4"/>
    <a:srgbClr val="A9ABAB"/>
    <a:srgbClr val="B9B9B9"/>
    <a:srgbClr val="D5EEFA"/>
    <a:srgbClr val="FFFA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898" autoAdjust="0"/>
  </p:normalViewPr>
  <p:slideViewPr>
    <p:cSldViewPr snapToGrid="0" snapToObjects="1">
      <p:cViewPr>
        <p:scale>
          <a:sx n="75" d="100"/>
          <a:sy n="75" d="100"/>
        </p:scale>
        <p:origin x="-1248" y="-8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F3A76C-B0C8-4A6B-A761-3FC134E2CAA9}" type="datetimeFigureOut">
              <a:rPr lang="en-US" smtClean="0"/>
              <a:t>1/26/15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A3BE06-5925-470A-BEB3-EDD366643A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142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1200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XLP expands the social and physical boundaries of crowd learning using digital publishing workflow.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3BE06-5925-470A-BEB3-EDD366643A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63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1200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XLP expands the social and physical boundaries of crowd learning using digital publishing workflow.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3BE06-5925-470A-BEB3-EDD366643A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63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1200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XLP expands the social and physical boundaries of crowd learning using digital publishing workflow.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3BE06-5925-470A-BEB3-EDD366643A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63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/>
              <a:t>1/26/15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660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/>
              <a:t>1/26/15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5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/>
              <a:t>1/26/15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668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/>
              <a:t>1/26/15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453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/>
              <a:t>1/26/15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990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/>
              <a:t>1/26/15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337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/>
              <a:t>1/26/15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989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/>
              <a:t>1/26/15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999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/>
              <a:t>1/26/15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974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/>
              <a:t>1/26/15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615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/>
              <a:t>1/26/15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582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21969-FB30-554E-80CD-49F5E6657D61}" type="datetimeFigureOut">
              <a:rPr lang="en-US" smtClean="0"/>
              <a:t>1/26/15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3C7D3C-22D2-7449-8935-5F36E89213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90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3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3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6118" y="2796014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Extreme Learning Process:</a:t>
            </a:r>
            <a:br>
              <a:rPr lang="en-US" dirty="0" smtClean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</a:br>
            <a:r>
              <a:rPr lang="en-US" sz="2700" dirty="0" smtClean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a </a:t>
            </a:r>
            <a:r>
              <a:rPr lang="en-US" sz="2700" dirty="0" smtClean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Crowd Learning Methodology based on Digital Publishing Workflows</a:t>
            </a:r>
            <a:endParaRPr lang="en-US" sz="2700" dirty="0">
              <a:solidFill>
                <a:schemeClr val="bg1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91918" y="5071035"/>
            <a:ext cx="6400800" cy="1530205"/>
          </a:xfrm>
        </p:spPr>
        <p:txBody>
          <a:bodyPr>
            <a:normAutofit fontScale="55000" lnSpcReduction="20000"/>
          </a:bodyPr>
          <a:lstStyle/>
          <a:p>
            <a:r>
              <a:rPr lang="en-US" altLang="zh-CN" sz="3800" dirty="0" smtClean="0">
                <a:solidFill>
                  <a:schemeClr val="bg1">
                    <a:lumMod val="85000"/>
                  </a:schemeClr>
                </a:solidFill>
                <a:latin typeface="Adobe 繁黑體 Std B"/>
                <a:ea typeface="Adobe 繁黑體 Std B"/>
                <a:cs typeface="Adobe 繁黑體 Std B"/>
              </a:rPr>
              <a:t>Ben Koo</a:t>
            </a:r>
          </a:p>
          <a:p>
            <a:r>
              <a:rPr lang="en-US" sz="3800" dirty="0" smtClean="0">
                <a:solidFill>
                  <a:schemeClr val="bg1">
                    <a:lumMod val="85000"/>
                  </a:schemeClr>
                </a:solidFill>
                <a:latin typeface="Adobe 繁黑體 Std B"/>
                <a:ea typeface="Adobe 繁黑體 Std B"/>
                <a:cs typeface="Adobe 繁黑體 Std B"/>
              </a:rPr>
              <a:t>Tsinghua University</a:t>
            </a:r>
          </a:p>
          <a:p>
            <a:endParaRPr lang="en-US" sz="2800" dirty="0" smtClean="0">
              <a:solidFill>
                <a:schemeClr val="bg1">
                  <a:lumMod val="85000"/>
                </a:schemeClr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dobe 繁黑體 Std B"/>
                <a:ea typeface="Adobe 繁黑體 Std B"/>
                <a:cs typeface="Adobe 繁黑體 Std B"/>
              </a:rPr>
              <a:t>Reimagine Education Awards</a:t>
            </a: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dobe 繁黑體 Std B"/>
                <a:ea typeface="Adobe 繁黑體 Std B"/>
                <a:cs typeface="Adobe 繁黑體 Std B"/>
              </a:rPr>
              <a:t>December 2014</a:t>
            </a:r>
            <a:endParaRPr lang="en-US" sz="2800" dirty="0" smtClean="0">
              <a:solidFill>
                <a:schemeClr val="bg1">
                  <a:lumMod val="85000"/>
                </a:schemeClr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pic>
        <p:nvPicPr>
          <p:cNvPr id="5" name="Picture 4" descr="Tsinghua_University_Logo.svg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4392" y="907228"/>
            <a:ext cx="1855216" cy="185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42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繁黑體 Std B"/>
              <a:ea typeface="Adobe 繁黑體 Std B"/>
              <a:cs typeface="Adobe 繁黑體 Std B"/>
            </a:endParaRPr>
          </a:p>
        </p:txBody>
      </p:sp>
      <p:pic>
        <p:nvPicPr>
          <p:cNvPr id="6" name="Picture 5" descr="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4814"/>
            <a:ext cx="9144000" cy="5600700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2290" y="5073121"/>
            <a:ext cx="9141709" cy="6422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ckwell" pitchFamily="18" charset="0"/>
            </a:endParaRPr>
          </a:p>
        </p:txBody>
      </p:sp>
      <p:pic>
        <p:nvPicPr>
          <p:cNvPr id="38" name="图片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5635" y="1406321"/>
            <a:ext cx="1848404" cy="1105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itle 1"/>
          <p:cNvSpPr txBox="1">
            <a:spLocks/>
          </p:cNvSpPr>
          <p:nvPr/>
        </p:nvSpPr>
        <p:spPr>
          <a:xfrm>
            <a:off x="1022968" y="181338"/>
            <a:ext cx="709806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Exchanging and Merging</a:t>
            </a:r>
            <a:endParaRPr lang="en-US" sz="36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grpSp>
        <p:nvGrpSpPr>
          <p:cNvPr id="101" name="Group 100"/>
          <p:cNvGrpSpPr/>
          <p:nvPr/>
        </p:nvGrpSpPr>
        <p:grpSpPr>
          <a:xfrm>
            <a:off x="2497978" y="4438519"/>
            <a:ext cx="1267085" cy="1267085"/>
            <a:chOff x="1820292" y="2428401"/>
            <a:chExt cx="1818258" cy="1818258"/>
          </a:xfrm>
          <a:noFill/>
        </p:grpSpPr>
        <p:sp>
          <p:nvSpPr>
            <p:cNvPr id="102" name="Oval 101"/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dobe 繁黑體 Std B"/>
                  <a:ea typeface="Adobe 繁黑體 Std B"/>
                  <a:cs typeface="Adobe 繁黑體 Std B"/>
                </a:rPr>
                <a:t>Planning and </a:t>
              </a:r>
              <a:r>
                <a:rPr lang="en-US" sz="900" dirty="0" smtClean="0">
                  <a:latin typeface="Adobe 繁黑體 Std B"/>
                  <a:ea typeface="Adobe 繁黑體 Std B"/>
                  <a:cs typeface="Adobe 繁黑體 Std B"/>
                </a:rPr>
                <a:t>Management</a:t>
              </a:r>
              <a:endParaRPr lang="en-US" sz="900" dirty="0">
                <a:latin typeface="Adobe 繁黑體 Std B"/>
                <a:ea typeface="Adobe 繁黑體 Std B"/>
                <a:cs typeface="Adobe 繁黑體 Std B"/>
              </a:endParaRPr>
            </a:p>
          </p:txBody>
        </p:sp>
        <p:sp>
          <p:nvSpPr>
            <p:cNvPr id="103" name="Oval 102"/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Adobe 繁黑體 Std B"/>
                <a:ea typeface="Adobe 繁黑體 Std B"/>
                <a:cs typeface="Adobe 繁黑體 Std B"/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823582" y="4438519"/>
            <a:ext cx="1267085" cy="1267085"/>
            <a:chOff x="1820292" y="2566185"/>
            <a:chExt cx="1818258" cy="1818258"/>
          </a:xfrm>
          <a:noFill/>
        </p:grpSpPr>
        <p:sp>
          <p:nvSpPr>
            <p:cNvPr id="105" name="Oval 104"/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latin typeface="Adobe 繁黑體 Std B"/>
                  <a:ea typeface="Adobe 繁黑體 Std B"/>
                  <a:cs typeface="Adobe 繁黑體 Std B"/>
                </a:rPr>
                <a:t>Idea Generation and Goal Definition</a:t>
              </a:r>
            </a:p>
          </p:txBody>
        </p:sp>
        <p:sp>
          <p:nvSpPr>
            <p:cNvPr id="106" name="Oval 105"/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Adobe 繁黑體 Std B"/>
                <a:ea typeface="Adobe 繁黑體 Std B"/>
                <a:cs typeface="Adobe 繁黑體 Std B"/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4070904" y="4438519"/>
            <a:ext cx="1267085" cy="1267085"/>
            <a:chOff x="1820292" y="2566185"/>
            <a:chExt cx="1818258" cy="1818258"/>
          </a:xfrm>
          <a:noFill/>
        </p:grpSpPr>
        <p:sp>
          <p:nvSpPr>
            <p:cNvPr id="108" name="Oval 107"/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dobe 繁黑體 Std B"/>
                  <a:ea typeface="Adobe 繁黑體 Std B"/>
                  <a:cs typeface="Adobe 繁黑體 Std B"/>
                </a:rPr>
                <a:t>Distributed Content Management</a:t>
              </a:r>
            </a:p>
          </p:txBody>
        </p:sp>
        <p:sp>
          <p:nvSpPr>
            <p:cNvPr id="109" name="Oval 108"/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Adobe 繁黑體 Std B"/>
                <a:ea typeface="Adobe 繁黑體 Std B"/>
                <a:cs typeface="Adobe 繁黑體 Std B"/>
              </a:endParaRP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5542691" y="4438519"/>
            <a:ext cx="1267085" cy="1267085"/>
            <a:chOff x="1820292" y="2428401"/>
            <a:chExt cx="1818258" cy="1818258"/>
          </a:xfrm>
          <a:noFill/>
        </p:grpSpPr>
        <p:sp>
          <p:nvSpPr>
            <p:cNvPr id="111" name="Oval 110"/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dobe 繁黑體 Std B"/>
                  <a:ea typeface="Adobe 繁黑體 Std B"/>
                  <a:cs typeface="Adobe 繁黑體 Std B"/>
                </a:rPr>
                <a:t>Product Development</a:t>
              </a:r>
            </a:p>
          </p:txBody>
        </p:sp>
        <p:sp>
          <p:nvSpPr>
            <p:cNvPr id="112" name="Oval 111"/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Adobe 繁黑體 Std B"/>
                <a:ea typeface="Adobe 繁黑體 Std B"/>
                <a:cs typeface="Adobe 繁黑體 Std B"/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7676360" y="4438519"/>
            <a:ext cx="1267085" cy="1267085"/>
            <a:chOff x="1820292" y="2428401"/>
            <a:chExt cx="1818258" cy="1818258"/>
          </a:xfrm>
        </p:grpSpPr>
        <p:sp>
          <p:nvSpPr>
            <p:cNvPr id="114" name="Oval 113"/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latin typeface="Adobe 繁黑體 Std B"/>
                  <a:ea typeface="Adobe 繁黑體 Std B"/>
                  <a:cs typeface="Adobe 繁黑體 Std B"/>
                </a:rPr>
                <a:t>Digital Publishing</a:t>
              </a:r>
              <a:endParaRPr lang="en-US" sz="1100" b="1" dirty="0">
                <a:latin typeface="Adobe 繁黑體 Std B"/>
                <a:ea typeface="Adobe 繁黑體 Std B"/>
                <a:cs typeface="Adobe 繁黑體 Std B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noFill/>
            <a:ln>
              <a:solidFill>
                <a:schemeClr val="tx2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Adobe 繁黑體 Std B"/>
                <a:ea typeface="Adobe 繁黑體 Std B"/>
                <a:cs typeface="Adobe 繁黑體 Std B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7460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Page </a:t>
            </a:r>
            <a:fld id="{FBA6EBCD-2D71-467E-84BE-AA07462ADD59}" type="slidenum">
              <a:rPr lang="en-US" altLang="zh-CN" smtClean="0"/>
              <a:pPr>
                <a:defRPr/>
              </a:pPr>
              <a:t>11</a:t>
            </a:fld>
            <a:endParaRPr lang="en-US" altLang="en-US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200" y="463550"/>
            <a:ext cx="8229600" cy="707886"/>
          </a:xfrm>
          <a:prstGeom prst="rect">
            <a:avLst/>
          </a:prstGeom>
        </p:spPr>
        <p:txBody>
          <a:bodyPr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华文黑体"/>
                <a:ea typeface="华文黑体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altLang="zh-CN" sz="4000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Process Data using </a:t>
            </a:r>
            <a:r>
              <a:rPr lang="en-US" altLang="zh-CN" sz="4000" dirty="0" err="1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Git</a:t>
            </a:r>
            <a:endParaRPr lang="en-US" sz="4000" dirty="0" smtClean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5261" y="1573137"/>
            <a:ext cx="6793478" cy="442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237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9376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Student Created Tools</a:t>
            </a:r>
            <a:endParaRPr lang="en-US" dirty="0">
              <a:solidFill>
                <a:schemeClr val="bg1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EBF94-2048-4058-9319-396B95E041DD}" type="datetime1">
              <a:rPr lang="en-US" smtClean="0"/>
              <a:t>1/26/15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180195" y="2353770"/>
            <a:ext cx="6783611" cy="3727251"/>
            <a:chOff x="1194950" y="2755787"/>
            <a:chExt cx="6783611" cy="372725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1106" y="2755787"/>
              <a:ext cx="6777455" cy="3727251"/>
            </a:xfrm>
            <a:prstGeom prst="rect">
              <a:avLst/>
            </a:prstGeom>
          </p:spPr>
        </p:pic>
        <p:pic>
          <p:nvPicPr>
            <p:cNvPr id="8" name="Picture 7" descr="wecha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950" y="2755787"/>
              <a:ext cx="1623324" cy="1613241"/>
            </a:xfrm>
            <a:prstGeom prst="rect">
              <a:avLst/>
            </a:prstGeom>
          </p:spPr>
        </p:pic>
      </p:grp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68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8683"/>
            <a:ext cx="8229600" cy="11430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zh-CN" sz="3200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Developing </a:t>
            </a:r>
            <a:r>
              <a:rPr lang="en-US" altLang="zh-CN" sz="3200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Digital Nations  </a:t>
            </a:r>
            <a:r>
              <a:rPr lang="en-US" altLang="zh-CN" sz="32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(Jan. </a:t>
            </a:r>
            <a:r>
              <a:rPr lang="en-US" altLang="zh-CN" sz="3200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2013)</a:t>
            </a:r>
            <a:br>
              <a:rPr lang="en-US" altLang="zh-CN" sz="3200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</a:br>
            <a:endParaRPr lang="en-US" sz="32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69019" y="955355"/>
            <a:ext cx="422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(</a:t>
            </a:r>
            <a:r>
              <a:rPr lang="en-US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V</a:t>
            </a:r>
            <a:r>
              <a:rPr lang="en-US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ideo</a:t>
            </a:r>
            <a:r>
              <a:rPr lang="en-US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: </a:t>
            </a:r>
            <a:r>
              <a:rPr lang="en-US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 http</a:t>
            </a:r>
            <a:r>
              <a:rPr lang="en-US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://youtu.be/drm5SCDEyQs)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72167"/>
            <a:ext cx="8475892" cy="472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89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Digital Publishing Workflow</a:t>
            </a:r>
            <a:endParaRPr lang="en-US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4910" y="1417639"/>
            <a:ext cx="7274181" cy="71596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Constitutions </a:t>
            </a:r>
            <a:r>
              <a:rPr lang="en-US" sz="2400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of XLP-based Learning Spaces</a:t>
            </a:r>
            <a:endParaRPr lang="en-US" sz="2400" dirty="0" smtClean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468" y="2450295"/>
            <a:ext cx="6905223" cy="401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01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XLP Course Series as an Associate Degree Program</a:t>
            </a:r>
            <a:endParaRPr lang="en-US" dirty="0">
              <a:solidFill>
                <a:schemeClr val="bg1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pic>
        <p:nvPicPr>
          <p:cNvPr id="4" name="Picture 3" descr="清华派创客功夫秘籍-时间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24199"/>
            <a:ext cx="9144000" cy="51383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006" y="2925239"/>
            <a:ext cx="4098794" cy="305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177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6040"/>
            <a:ext cx="8229600" cy="5147734"/>
          </a:xfrm>
        </p:spPr>
        <p:txBody>
          <a:bodyPr anchor="ctr">
            <a:noAutofit/>
          </a:bodyPr>
          <a:lstStyle/>
          <a:p>
            <a:pPr marL="742950" indent="-742950" algn="ctr">
              <a:buAutoNum type="arabicPeriod"/>
            </a:pPr>
            <a:r>
              <a:rPr lang="en-US" sz="4000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Digital Identities </a:t>
            </a:r>
            <a:r>
              <a:rPr lang="en-US" sz="4000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+ </a:t>
            </a:r>
            <a:r>
              <a:rPr lang="en-US" sz="4000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Constitution</a:t>
            </a:r>
          </a:p>
          <a:p>
            <a:pPr marL="742950" indent="-742950" algn="ctr">
              <a:buAutoNum type="arabicPeriod"/>
            </a:pPr>
            <a:r>
              <a:rPr lang="en-US" sz="4000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 </a:t>
            </a:r>
            <a:r>
              <a:rPr lang="en-US" sz="4000" dirty="0" err="1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WebSite</a:t>
            </a:r>
            <a:r>
              <a:rPr lang="en-US" sz="4000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 with Linked Ref.</a:t>
            </a:r>
          </a:p>
          <a:p>
            <a:pPr marL="742950" indent="-742950" algn="ctr">
              <a:buAutoNum type="arabicPeriod"/>
            </a:pPr>
            <a:r>
              <a:rPr lang="en-US" sz="4000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Three Minute Video </a:t>
            </a:r>
          </a:p>
          <a:p>
            <a:pPr marL="742950" indent="-742950" algn="ctr">
              <a:buAutoNum type="arabicPeriod"/>
            </a:pPr>
            <a:r>
              <a:rPr lang="en-US" sz="4000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Physical Artifacts</a:t>
            </a:r>
          </a:p>
          <a:p>
            <a:pPr marL="742950" indent="-742950" algn="ctr">
              <a:buAutoNum type="arabicPeriod"/>
            </a:pPr>
            <a:r>
              <a:rPr lang="en-US" sz="4000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Process Data</a:t>
            </a:r>
          </a:p>
          <a:p>
            <a:pPr marL="742950" indent="-742950" algn="ctr">
              <a:buAutoNum type="arabicPeriod"/>
            </a:pPr>
            <a:r>
              <a:rPr lang="en-US" sz="4000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Ceremony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Deliverables on Jan. 29th</a:t>
            </a:r>
            <a:endParaRPr lang="en-US" dirty="0">
              <a:solidFill>
                <a:schemeClr val="bg1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</p:spTree>
    <p:extLst>
      <p:ext uri="{BB962C8B-B14F-4D97-AF65-F5344CB8AC3E}">
        <p14:creationId xmlns:p14="http://schemas.microsoft.com/office/powerpoint/2010/main" val="3202113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387601"/>
            <a:ext cx="7786712" cy="362172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7623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Content to be Featured on</a:t>
            </a:r>
            <a:br>
              <a:rPr lang="en-US" altLang="zh-CN" dirty="0" smtClean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</a:br>
            <a:r>
              <a:rPr lang="en-US" altLang="zh-CN" dirty="0" smtClean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(Deadline: Jan 28</a:t>
            </a:r>
            <a:r>
              <a:rPr lang="en-US" altLang="zh-CN" baseline="30000" dirty="0" smtClean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th</a:t>
            </a:r>
            <a:r>
              <a:rPr lang="en-US" altLang="zh-CN" dirty="0" smtClean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, 2014, EST)</a:t>
            </a:r>
            <a:endParaRPr lang="en-US" dirty="0">
              <a:solidFill>
                <a:schemeClr val="bg1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</p:spTree>
    <p:extLst>
      <p:ext uri="{BB962C8B-B14F-4D97-AF65-F5344CB8AC3E}">
        <p14:creationId xmlns:p14="http://schemas.microsoft.com/office/powerpoint/2010/main" val="2746059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468" y="549535"/>
            <a:ext cx="5822738" cy="586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204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繁黑體 Std B"/>
              <a:ea typeface="Adobe 繁黑體 Std B"/>
              <a:cs typeface="Adobe 繁黑體 Std B"/>
            </a:endParaRPr>
          </a:p>
        </p:txBody>
      </p:sp>
      <p:pic>
        <p:nvPicPr>
          <p:cNvPr id="2" name="Picture 1" descr="LogoXLP_en-9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439" y="693576"/>
            <a:ext cx="6397084" cy="357643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706118" y="455708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700" dirty="0" smtClean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a SCALABLE Learning Activity </a:t>
            </a:r>
          </a:p>
          <a:p>
            <a:pPr algn="ctr"/>
            <a:r>
              <a:rPr lang="en-US" sz="2700" dirty="0" smtClean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Design Methodology </a:t>
            </a:r>
          </a:p>
          <a:p>
            <a:pPr algn="ctr"/>
            <a:r>
              <a:rPr lang="en-US" sz="2700" dirty="0" smtClean="0">
                <a:solidFill>
                  <a:srgbClr val="FF0000"/>
                </a:solidFill>
                <a:latin typeface="Adobe 繁黑體 Std B"/>
                <a:ea typeface="Adobe 繁黑體 Std B"/>
                <a:cs typeface="Adobe 繁黑體 Std B"/>
              </a:rPr>
              <a:t>INTERNET SCALE</a:t>
            </a:r>
            <a:endParaRPr lang="en-US" sz="2700" dirty="0">
              <a:solidFill>
                <a:srgbClr val="FF0000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</p:spTree>
    <p:extLst>
      <p:ext uri="{BB962C8B-B14F-4D97-AF65-F5344CB8AC3E}">
        <p14:creationId xmlns:p14="http://schemas.microsoft.com/office/powerpoint/2010/main" val="465312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2968" y="558800"/>
            <a:ext cx="7098064" cy="1202267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The Four </a:t>
            </a:r>
            <a:r>
              <a:rPr lang="en-US" sz="3600" dirty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B</a:t>
            </a:r>
            <a:r>
              <a:rPr lang="en-US" sz="3600" dirty="0" smtClean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asic </a:t>
            </a:r>
            <a:r>
              <a:rPr lang="en-US" sz="3600" b="1" dirty="0" smtClean="0">
                <a:solidFill>
                  <a:srgbClr val="FF4E57"/>
                </a:solidFill>
                <a:latin typeface="Adobe 繁黑體 Std B"/>
                <a:ea typeface="Adobe 繁黑體 Std B"/>
                <a:cs typeface="Adobe 繁黑體 Std B"/>
              </a:rPr>
              <a:t>Rights /Boundaries</a:t>
            </a:r>
            <a:r>
              <a:rPr lang="en-US" sz="3600" dirty="0" smtClean="0">
                <a:solidFill>
                  <a:srgbClr val="FF4E57"/>
                </a:solidFill>
                <a:latin typeface="Adobe 繁黑體 Std B"/>
                <a:ea typeface="Adobe 繁黑體 Std B"/>
                <a:cs typeface="Adobe 繁黑體 Std B"/>
              </a:rPr>
              <a:t> </a:t>
            </a:r>
            <a:r>
              <a:rPr lang="en-US" sz="3600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of Every Learner</a:t>
            </a:r>
            <a:endParaRPr lang="en-US" sz="36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18" name="Content Placeholder 3"/>
          <p:cNvSpPr txBox="1">
            <a:spLocks/>
          </p:cNvSpPr>
          <p:nvPr/>
        </p:nvSpPr>
        <p:spPr>
          <a:xfrm>
            <a:off x="458572" y="2167467"/>
            <a:ext cx="8226856" cy="40417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use publicly available technologies and other resources in the learning process</a:t>
            </a:r>
          </a:p>
          <a:p>
            <a:endParaRPr lang="en-US" altLang="zh-CN" sz="24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400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resolve conflicts </a:t>
            </a:r>
            <a:r>
              <a:rPr lang="en-US" altLang="zh-CN" sz="2400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in a dynamic context</a:t>
            </a:r>
            <a:endParaRPr lang="en-US" sz="2400" dirty="0" smtClean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endParaRPr lang="en-US" sz="2400" dirty="0" smtClean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400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make decisions related to one</a:t>
            </a:r>
            <a:r>
              <a:rPr lang="en-US" sz="2400" dirty="0" smtClean="0">
                <a:solidFill>
                  <a:srgbClr val="FFFFFF"/>
                </a:solidFill>
                <a:latin typeface="+mj-lt"/>
                <a:ea typeface="Adobe 繁黑體 Std B"/>
                <a:cs typeface="Adobe 繁黑體 Std B"/>
              </a:rPr>
              <a:t>’</a:t>
            </a:r>
            <a:r>
              <a:rPr lang="en-US" sz="2400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personal assets</a:t>
            </a:r>
          </a:p>
          <a:p>
            <a:endParaRPr lang="en-US" sz="2400" dirty="0" smtClean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400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express one</a:t>
            </a:r>
            <a:r>
              <a:rPr lang="en-US" sz="2400" dirty="0" smtClean="0">
                <a:solidFill>
                  <a:srgbClr val="FFFFFF"/>
                </a:solidFill>
                <a:latin typeface="+mj-lt"/>
                <a:ea typeface="Adobe 繁黑體 Std B"/>
                <a:cs typeface="Adobe 繁黑體 Std B"/>
              </a:rPr>
              <a:t>’</a:t>
            </a:r>
            <a:r>
              <a:rPr lang="en-US" sz="2400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opinions</a:t>
            </a:r>
            <a:endParaRPr lang="en-US" sz="24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</p:spTree>
    <p:extLst>
      <p:ext uri="{BB962C8B-B14F-4D97-AF65-F5344CB8AC3E}">
        <p14:creationId xmlns:p14="http://schemas.microsoft.com/office/powerpoint/2010/main" val="815974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2968" y="558800"/>
            <a:ext cx="7098064" cy="1202267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Learning Objectives</a:t>
            </a:r>
            <a:endParaRPr lang="en-US" sz="36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18" name="Content Placeholder 3"/>
          <p:cNvSpPr txBox="1">
            <a:spLocks/>
          </p:cNvSpPr>
          <p:nvPr/>
        </p:nvSpPr>
        <p:spPr>
          <a:xfrm>
            <a:off x="458572" y="2167467"/>
            <a:ext cx="8226856" cy="40417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Learn to conduct meetings, and document decisions</a:t>
            </a:r>
            <a:endParaRPr lang="en-US" sz="2400" dirty="0" smtClean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endParaRPr lang="en-US" altLang="zh-CN" sz="24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400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Create a workflow based on </a:t>
            </a:r>
            <a:r>
              <a:rPr lang="en-US" sz="2400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digital publishing tools</a:t>
            </a:r>
            <a:endParaRPr lang="en-US" sz="2400" dirty="0" smtClean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endParaRPr lang="en-US" sz="2400" dirty="0" smtClean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400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Recombine individual talents to dynamic team structures</a:t>
            </a:r>
            <a:endParaRPr lang="en-US" sz="2400" dirty="0" smtClean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endParaRPr lang="en-US" sz="2400" dirty="0" smtClean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400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Present results using Internet-Scaled media channels</a:t>
            </a:r>
            <a:endParaRPr lang="en-US" sz="24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</p:spTree>
    <p:extLst>
      <p:ext uri="{BB962C8B-B14F-4D97-AF65-F5344CB8AC3E}">
        <p14:creationId xmlns:p14="http://schemas.microsoft.com/office/powerpoint/2010/main" val="3491378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022968" y="181338"/>
            <a:ext cx="709806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XLP Empowers Learners</a:t>
            </a:r>
            <a:endParaRPr lang="en-US" sz="36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42" y="1107756"/>
            <a:ext cx="7475854" cy="550183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22" y="3191933"/>
            <a:ext cx="749920" cy="4995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75" y="3912335"/>
            <a:ext cx="795867" cy="42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1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022968" y="181338"/>
            <a:ext cx="709806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smtClean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An Iterative </a:t>
            </a:r>
            <a:r>
              <a:rPr lang="en-US" sz="3600" dirty="0" smtClean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Process</a:t>
            </a:r>
            <a:endParaRPr lang="en-US" sz="36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pic>
        <p:nvPicPr>
          <p:cNvPr id="5" name="Content Placeholder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24066" y="1787703"/>
            <a:ext cx="8258944" cy="4569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283922" y="1371474"/>
            <a:ext cx="2896449" cy="431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Mission Executors</a:t>
            </a:r>
            <a:endParaRPr lang="en-US" sz="18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121501" y="4444736"/>
            <a:ext cx="1987145" cy="1152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Challenge Designers</a:t>
            </a:r>
            <a:endParaRPr lang="en-US" sz="18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97986" y="1749022"/>
            <a:ext cx="1265971" cy="11529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latin typeface="Adobe 繁黑體 Std B"/>
                <a:ea typeface="Adobe 繁黑體 Std B"/>
                <a:cs typeface="Adobe 繁黑體 Std B"/>
              </a:rPr>
              <a:t>Resource Inputs</a:t>
            </a:r>
            <a:endParaRPr lang="en-US" sz="1800" dirty="0"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7830995" y="3915280"/>
            <a:ext cx="1265971" cy="11529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latin typeface="Adobe 繁黑體 Std B"/>
                <a:ea typeface="Adobe 繁黑體 Std B"/>
                <a:cs typeface="Adobe 繁黑體 Std B"/>
              </a:rPr>
              <a:t>Learning Outcomes</a:t>
            </a:r>
            <a:endParaRPr lang="en-US" sz="1800" dirty="0">
              <a:latin typeface="Adobe 繁黑體 Std B"/>
              <a:ea typeface="Adobe 繁黑體 Std B"/>
              <a:cs typeface="Adobe 繁黑體 Std B"/>
            </a:endParaRPr>
          </a:p>
        </p:txBody>
      </p:sp>
    </p:spTree>
    <p:extLst>
      <p:ext uri="{BB962C8B-B14F-4D97-AF65-F5344CB8AC3E}">
        <p14:creationId xmlns:p14="http://schemas.microsoft.com/office/powerpoint/2010/main" val="2698409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022968" y="181338"/>
            <a:ext cx="709806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smtClean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Follow the Logic Model</a:t>
            </a:r>
            <a:endParaRPr lang="en-US" sz="36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grpSp>
        <p:nvGrpSpPr>
          <p:cNvPr id="12" name="Group 3"/>
          <p:cNvGrpSpPr>
            <a:grpSpLocks/>
          </p:cNvGrpSpPr>
          <p:nvPr/>
        </p:nvGrpSpPr>
        <p:grpSpPr bwMode="auto">
          <a:xfrm>
            <a:off x="502842" y="1940893"/>
            <a:ext cx="8204200" cy="2154237"/>
            <a:chOff x="330" y="1071"/>
            <a:chExt cx="5267" cy="1383"/>
          </a:xfrm>
          <a:solidFill>
            <a:schemeClr val="bg1"/>
          </a:solidFill>
        </p:grpSpPr>
        <p:sp>
          <p:nvSpPr>
            <p:cNvPr id="13" name="Text Box 4"/>
            <p:cNvSpPr txBox="1">
              <a:spLocks noChangeArrowheads="1"/>
            </p:cNvSpPr>
            <p:nvPr/>
          </p:nvSpPr>
          <p:spPr bwMode="auto">
            <a:xfrm>
              <a:off x="1438" y="2015"/>
              <a:ext cx="624" cy="404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800" b="1">
                  <a:solidFill>
                    <a:schemeClr val="accent2"/>
                  </a:solidFill>
                  <a:latin typeface="Arial" charset="0"/>
                </a:rPr>
                <a:t>What we do</a:t>
              </a:r>
            </a:p>
          </p:txBody>
        </p:sp>
        <p:sp>
          <p:nvSpPr>
            <p:cNvPr id="14" name="Text Box 5"/>
            <p:cNvSpPr txBox="1">
              <a:spLocks noChangeArrowheads="1"/>
            </p:cNvSpPr>
            <p:nvPr/>
          </p:nvSpPr>
          <p:spPr bwMode="auto">
            <a:xfrm>
              <a:off x="2247" y="2015"/>
              <a:ext cx="739" cy="404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800" b="1">
                  <a:solidFill>
                    <a:schemeClr val="accent2"/>
                  </a:solidFill>
                  <a:latin typeface="Arial" charset="0"/>
                </a:rPr>
                <a:t>Who we reach</a:t>
              </a:r>
            </a:p>
          </p:txBody>
        </p:sp>
        <p:sp>
          <p:nvSpPr>
            <p:cNvPr id="15" name="Text Box 6"/>
            <p:cNvSpPr txBox="1">
              <a:spLocks noChangeArrowheads="1"/>
            </p:cNvSpPr>
            <p:nvPr/>
          </p:nvSpPr>
          <p:spPr bwMode="auto">
            <a:xfrm>
              <a:off x="3284" y="2066"/>
              <a:ext cx="2256" cy="231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800" b="1">
                  <a:solidFill>
                    <a:schemeClr val="accent2"/>
                  </a:solidFill>
                  <a:latin typeface="Arial" charset="0"/>
                </a:rPr>
                <a:t>What results</a:t>
              </a:r>
            </a:p>
          </p:txBody>
        </p:sp>
        <p:sp>
          <p:nvSpPr>
            <p:cNvPr id="16" name="Text Box 7"/>
            <p:cNvSpPr txBox="1">
              <a:spLocks noChangeArrowheads="1"/>
            </p:cNvSpPr>
            <p:nvPr/>
          </p:nvSpPr>
          <p:spPr bwMode="auto">
            <a:xfrm>
              <a:off x="330" y="1071"/>
              <a:ext cx="864" cy="27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2200">
                  <a:solidFill>
                    <a:srgbClr val="0000FF"/>
                  </a:solidFill>
                  <a:latin typeface="Arial" charset="0"/>
                </a:rPr>
                <a:t>INPUTS</a:t>
              </a:r>
              <a:endParaRPr lang="en-US" sz="2200">
                <a:latin typeface="Times New Roman" charset="0"/>
              </a:endParaRPr>
            </a:p>
          </p:txBody>
        </p:sp>
        <p:sp>
          <p:nvSpPr>
            <p:cNvPr id="17" name="Text Box 8"/>
            <p:cNvSpPr txBox="1">
              <a:spLocks noChangeArrowheads="1"/>
            </p:cNvSpPr>
            <p:nvPr/>
          </p:nvSpPr>
          <p:spPr bwMode="auto">
            <a:xfrm>
              <a:off x="1388" y="1071"/>
              <a:ext cx="1728" cy="296"/>
            </a:xfrm>
            <a:prstGeom prst="rect">
              <a:avLst/>
            </a:prstGeom>
            <a:grpFill/>
            <a:ln w="12700" cap="sq">
              <a:solidFill>
                <a:srgbClr val="99FF99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2200">
                  <a:solidFill>
                    <a:srgbClr val="0000FF"/>
                  </a:solidFill>
                  <a:latin typeface="Arial" charset="0"/>
                </a:rPr>
                <a:t>OUTPUTS</a:t>
              </a:r>
              <a:endParaRPr lang="en-US" sz="2200">
                <a:solidFill>
                  <a:srgbClr val="0000FF"/>
                </a:solidFill>
                <a:latin typeface="Times New Roman" charset="0"/>
              </a:endParaRPr>
            </a:p>
          </p:txBody>
        </p:sp>
        <p:sp>
          <p:nvSpPr>
            <p:cNvPr id="18" name="Text Box 9"/>
            <p:cNvSpPr txBox="1">
              <a:spLocks noChangeArrowheads="1"/>
            </p:cNvSpPr>
            <p:nvPr/>
          </p:nvSpPr>
          <p:spPr bwMode="auto">
            <a:xfrm>
              <a:off x="3341" y="1071"/>
              <a:ext cx="2256" cy="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2200" dirty="0">
                  <a:solidFill>
                    <a:srgbClr val="0000FF"/>
                  </a:solidFill>
                  <a:latin typeface="Arial" charset="0"/>
                </a:rPr>
                <a:t>OUTCOMES</a:t>
              </a:r>
              <a:endParaRPr lang="en-US" sz="2200" dirty="0">
                <a:solidFill>
                  <a:srgbClr val="0000FF"/>
                </a:solidFill>
                <a:latin typeface="Times New Roman" charset="0"/>
              </a:endParaRPr>
            </a:p>
          </p:txBody>
        </p:sp>
        <p:sp>
          <p:nvSpPr>
            <p:cNvPr id="19" name="Text Box 10"/>
            <p:cNvSpPr txBox="1">
              <a:spLocks noChangeArrowheads="1"/>
            </p:cNvSpPr>
            <p:nvPr/>
          </p:nvSpPr>
          <p:spPr bwMode="auto">
            <a:xfrm>
              <a:off x="330" y="1450"/>
              <a:ext cx="816" cy="375"/>
            </a:xfrm>
            <a:prstGeom prst="rect">
              <a:avLst/>
            </a:prstGeom>
            <a:grp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 anchorCtr="1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>
                  <a:latin typeface="Arial" charset="0"/>
                </a:rPr>
                <a:t>Program investments</a:t>
              </a:r>
            </a:p>
          </p:txBody>
        </p:sp>
        <p:sp>
          <p:nvSpPr>
            <p:cNvPr id="20" name="Text Box 11"/>
            <p:cNvSpPr txBox="1">
              <a:spLocks noChangeArrowheads="1"/>
            </p:cNvSpPr>
            <p:nvPr/>
          </p:nvSpPr>
          <p:spPr bwMode="auto">
            <a:xfrm>
              <a:off x="1413" y="1510"/>
              <a:ext cx="672" cy="217"/>
            </a:xfrm>
            <a:prstGeom prst="rect">
              <a:avLst/>
            </a:prstGeom>
            <a:grp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dirty="0">
                  <a:latin typeface="Arial" charset="0"/>
                </a:rPr>
                <a:t>Activities</a:t>
              </a:r>
              <a:endParaRPr lang="en-US" sz="1400" dirty="0">
                <a:latin typeface="Arial" charset="0"/>
              </a:endParaRPr>
            </a:p>
          </p:txBody>
        </p:sp>
        <p:sp>
          <p:nvSpPr>
            <p:cNvPr id="21" name="Text Box 12"/>
            <p:cNvSpPr txBox="1">
              <a:spLocks noChangeArrowheads="1"/>
            </p:cNvSpPr>
            <p:nvPr/>
          </p:nvSpPr>
          <p:spPr bwMode="auto">
            <a:xfrm>
              <a:off x="2224" y="1510"/>
              <a:ext cx="864" cy="217"/>
            </a:xfrm>
            <a:prstGeom prst="rect">
              <a:avLst/>
            </a:prstGeom>
            <a:grp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>
                  <a:latin typeface="Arial" charset="0"/>
                </a:rPr>
                <a:t>Participation</a:t>
              </a:r>
              <a:endParaRPr lang="en-US" sz="1400">
                <a:latin typeface="Arial" charset="0"/>
              </a:endParaRPr>
            </a:p>
          </p:txBody>
        </p:sp>
        <p:sp>
          <p:nvSpPr>
            <p:cNvPr id="22" name="Text Box 13"/>
            <p:cNvSpPr txBox="1">
              <a:spLocks noChangeArrowheads="1"/>
            </p:cNvSpPr>
            <p:nvPr/>
          </p:nvSpPr>
          <p:spPr bwMode="auto">
            <a:xfrm>
              <a:off x="3362" y="1510"/>
              <a:ext cx="624" cy="217"/>
            </a:xfrm>
            <a:prstGeom prst="rect">
              <a:avLst/>
            </a:prstGeom>
            <a:grp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>
                  <a:latin typeface="Arial" charset="0"/>
                </a:rPr>
                <a:t>Short</a:t>
              </a:r>
              <a:endParaRPr lang="en-US" sz="1400">
                <a:latin typeface="Arial" charset="0"/>
              </a:endParaRPr>
            </a:p>
          </p:txBody>
        </p:sp>
        <p:sp>
          <p:nvSpPr>
            <p:cNvPr id="23" name="Text Box 14"/>
            <p:cNvSpPr txBox="1">
              <a:spLocks noChangeArrowheads="1"/>
            </p:cNvSpPr>
            <p:nvPr/>
          </p:nvSpPr>
          <p:spPr bwMode="auto">
            <a:xfrm>
              <a:off x="4178" y="1510"/>
              <a:ext cx="624" cy="217"/>
            </a:xfrm>
            <a:prstGeom prst="rect">
              <a:avLst/>
            </a:prstGeom>
            <a:grp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>
                  <a:latin typeface="Arial" charset="0"/>
                </a:rPr>
                <a:t>Medium</a:t>
              </a:r>
              <a:endParaRPr lang="en-US" sz="1400">
                <a:latin typeface="Arial" charset="0"/>
              </a:endParaRPr>
            </a:p>
          </p:txBody>
        </p:sp>
        <p:sp>
          <p:nvSpPr>
            <p:cNvPr id="24" name="AutoShape 15"/>
            <p:cNvSpPr>
              <a:spLocks noChangeArrowheads="1"/>
            </p:cNvSpPr>
            <p:nvPr/>
          </p:nvSpPr>
          <p:spPr bwMode="auto">
            <a:xfrm>
              <a:off x="1169" y="1561"/>
              <a:ext cx="96" cy="96"/>
            </a:xfrm>
            <a:prstGeom prst="rightArrow">
              <a:avLst>
                <a:gd name="adj1" fmla="val 50000"/>
                <a:gd name="adj2" fmla="val 25000"/>
              </a:avLst>
            </a:prstGeom>
            <a:grp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AutoShape 16"/>
            <p:cNvSpPr>
              <a:spLocks noChangeArrowheads="1"/>
            </p:cNvSpPr>
            <p:nvPr/>
          </p:nvSpPr>
          <p:spPr bwMode="auto">
            <a:xfrm>
              <a:off x="2106" y="1561"/>
              <a:ext cx="96" cy="96"/>
            </a:xfrm>
            <a:prstGeom prst="rightArrow">
              <a:avLst>
                <a:gd name="adj1" fmla="val 50000"/>
                <a:gd name="adj2" fmla="val 25000"/>
              </a:avLst>
            </a:prstGeom>
            <a:grp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AutoShape 17"/>
            <p:cNvSpPr>
              <a:spLocks noChangeArrowheads="1"/>
            </p:cNvSpPr>
            <p:nvPr/>
          </p:nvSpPr>
          <p:spPr bwMode="auto">
            <a:xfrm>
              <a:off x="3149" y="1561"/>
              <a:ext cx="96" cy="96"/>
            </a:xfrm>
            <a:prstGeom prst="rightArrow">
              <a:avLst>
                <a:gd name="adj1" fmla="val 50000"/>
                <a:gd name="adj2" fmla="val 25000"/>
              </a:avLst>
            </a:prstGeom>
            <a:grp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FF"/>
                </a:solidFill>
                <a:latin typeface="Times New Roman" charset="0"/>
              </a:endParaRPr>
            </a:p>
          </p:txBody>
        </p:sp>
        <p:sp>
          <p:nvSpPr>
            <p:cNvPr id="27" name="AutoShape 18"/>
            <p:cNvSpPr>
              <a:spLocks noChangeArrowheads="1"/>
            </p:cNvSpPr>
            <p:nvPr/>
          </p:nvSpPr>
          <p:spPr bwMode="auto">
            <a:xfrm>
              <a:off x="4028" y="1561"/>
              <a:ext cx="96" cy="96"/>
            </a:xfrm>
            <a:prstGeom prst="rightArrow">
              <a:avLst>
                <a:gd name="adj1" fmla="val 50000"/>
                <a:gd name="adj2" fmla="val 25000"/>
              </a:avLst>
            </a:prstGeom>
            <a:grp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AutoShape 19"/>
            <p:cNvSpPr>
              <a:spLocks noChangeArrowheads="1"/>
            </p:cNvSpPr>
            <p:nvPr/>
          </p:nvSpPr>
          <p:spPr bwMode="auto">
            <a:xfrm>
              <a:off x="4829" y="1561"/>
              <a:ext cx="96" cy="96"/>
            </a:xfrm>
            <a:prstGeom prst="rightArrow">
              <a:avLst>
                <a:gd name="adj1" fmla="val 50000"/>
                <a:gd name="adj2" fmla="val 25000"/>
              </a:avLst>
            </a:prstGeom>
            <a:grp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Text Box 20"/>
            <p:cNvSpPr txBox="1">
              <a:spLocks noChangeArrowheads="1"/>
            </p:cNvSpPr>
            <p:nvPr/>
          </p:nvSpPr>
          <p:spPr bwMode="auto">
            <a:xfrm>
              <a:off x="4973" y="1419"/>
              <a:ext cx="624" cy="375"/>
            </a:xfrm>
            <a:prstGeom prst="rect">
              <a:avLst/>
            </a:prstGeom>
            <a:grp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>
                  <a:latin typeface="Arial" charset="0"/>
                </a:rPr>
                <a:t>Long-term</a:t>
              </a:r>
              <a:endParaRPr lang="en-US" sz="1400">
                <a:latin typeface="Arial" charset="0"/>
              </a:endParaRPr>
            </a:p>
          </p:txBody>
        </p:sp>
        <p:sp>
          <p:nvSpPr>
            <p:cNvPr id="30" name="Text Box 21"/>
            <p:cNvSpPr txBox="1">
              <a:spLocks noChangeArrowheads="1"/>
            </p:cNvSpPr>
            <p:nvPr/>
          </p:nvSpPr>
          <p:spPr bwMode="auto">
            <a:xfrm>
              <a:off x="350" y="2050"/>
              <a:ext cx="797" cy="404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800" b="1">
                  <a:solidFill>
                    <a:schemeClr val="accent2"/>
                  </a:solidFill>
                  <a:latin typeface="Arial" charset="0"/>
                </a:rPr>
                <a:t>What we invest</a:t>
              </a:r>
              <a:endParaRPr lang="en-US" sz="1800" b="1">
                <a:solidFill>
                  <a:schemeClr val="accent2"/>
                </a:solidFill>
                <a:latin typeface="Times New Roman" charset="0"/>
              </a:endParaRPr>
            </a:p>
          </p:txBody>
        </p:sp>
      </p:grpSp>
      <p:sp>
        <p:nvSpPr>
          <p:cNvPr id="31" name="Title 1"/>
          <p:cNvSpPr txBox="1">
            <a:spLocks/>
          </p:cNvSpPr>
          <p:nvPr/>
        </p:nvSpPr>
        <p:spPr>
          <a:xfrm>
            <a:off x="1249839" y="5125872"/>
            <a:ext cx="709806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 smtClean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Source: </a:t>
            </a:r>
          </a:p>
          <a:p>
            <a:r>
              <a:rPr lang="en-US" altLang="zh-CN" sz="1800" dirty="0" smtClean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http</a:t>
            </a:r>
            <a:r>
              <a:rPr lang="en-US" altLang="zh-CN" sz="1800" dirty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://</a:t>
            </a:r>
            <a:r>
              <a:rPr lang="en-US" altLang="zh-CN" sz="1800" dirty="0" err="1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www.uwex.edu</a:t>
            </a:r>
            <a:r>
              <a:rPr lang="en-US" altLang="zh-CN" sz="1800" dirty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/</a:t>
            </a:r>
            <a:r>
              <a:rPr lang="en-US" altLang="zh-CN" sz="1800" dirty="0" err="1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ces</a:t>
            </a:r>
            <a:r>
              <a:rPr lang="en-US" altLang="zh-CN" sz="1800" dirty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/</a:t>
            </a:r>
            <a:r>
              <a:rPr lang="en-US" altLang="zh-CN" sz="1800" dirty="0" err="1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pdande</a:t>
            </a:r>
            <a:r>
              <a:rPr lang="en-US" altLang="zh-CN" sz="1800" dirty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/evaluation/</a:t>
            </a:r>
            <a:r>
              <a:rPr lang="en-US" altLang="zh-CN" sz="1800" dirty="0" err="1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evallogicmodel.html</a:t>
            </a:r>
            <a:endParaRPr lang="en-US" sz="18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</p:spTree>
    <p:extLst>
      <p:ext uri="{BB962C8B-B14F-4D97-AF65-F5344CB8AC3E}">
        <p14:creationId xmlns:p14="http://schemas.microsoft.com/office/powerpoint/2010/main" val="3046245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022968" y="181338"/>
            <a:ext cx="709806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smtClean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Measurable Outcomes</a:t>
            </a:r>
            <a:endParaRPr lang="en-US" sz="36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grpSp>
        <p:nvGrpSpPr>
          <p:cNvPr id="12" name="Group 3"/>
          <p:cNvGrpSpPr>
            <a:grpSpLocks/>
          </p:cNvGrpSpPr>
          <p:nvPr/>
        </p:nvGrpSpPr>
        <p:grpSpPr bwMode="auto">
          <a:xfrm>
            <a:off x="1654187" y="1749301"/>
            <a:ext cx="5931946" cy="4310224"/>
            <a:chOff x="3284" y="1071"/>
            <a:chExt cx="2313" cy="1565"/>
          </a:xfrm>
          <a:solidFill>
            <a:schemeClr val="bg1"/>
          </a:solidFill>
        </p:grpSpPr>
        <p:sp>
          <p:nvSpPr>
            <p:cNvPr id="15" name="Text Box 6"/>
            <p:cNvSpPr txBox="1">
              <a:spLocks noChangeArrowheads="1"/>
            </p:cNvSpPr>
            <p:nvPr/>
          </p:nvSpPr>
          <p:spPr bwMode="auto">
            <a:xfrm>
              <a:off x="3284" y="2066"/>
              <a:ext cx="2256" cy="570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800" b="1" dirty="0" smtClean="0">
                  <a:solidFill>
                    <a:schemeClr val="accent2"/>
                  </a:solidFill>
                  <a:latin typeface="Arial" charset="0"/>
                </a:rPr>
                <a:t>Total Number and Frequency of people using the product</a:t>
              </a:r>
            </a:p>
            <a:p>
              <a:pPr algn="ctr">
                <a:spcBef>
                  <a:spcPct val="50000"/>
                </a:spcBef>
              </a:pPr>
              <a:r>
                <a:rPr lang="en-US" sz="2400" b="1" smtClean="0">
                  <a:solidFill>
                    <a:schemeClr val="accent2"/>
                  </a:solidFill>
                  <a:latin typeface="Arial" charset="0"/>
                </a:rPr>
                <a:t>“Constitution </a:t>
              </a:r>
              <a:r>
                <a:rPr lang="en-US" sz="2400" b="1" dirty="0" smtClean="0">
                  <a:solidFill>
                    <a:schemeClr val="accent2"/>
                  </a:solidFill>
                  <a:latin typeface="Arial" charset="0"/>
                </a:rPr>
                <a:t>for </a:t>
              </a:r>
              <a:r>
                <a:rPr lang="en-US" sz="2400" b="1" smtClean="0">
                  <a:solidFill>
                    <a:schemeClr val="accent2"/>
                  </a:solidFill>
                  <a:latin typeface="Arial" charset="0"/>
                </a:rPr>
                <a:t>Learning Organizations”</a:t>
              </a:r>
              <a:endParaRPr lang="en-US" sz="2400" b="1" dirty="0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8" name="Text Box 9"/>
            <p:cNvSpPr txBox="1">
              <a:spLocks noChangeArrowheads="1"/>
            </p:cNvSpPr>
            <p:nvPr/>
          </p:nvSpPr>
          <p:spPr bwMode="auto">
            <a:xfrm>
              <a:off x="3341" y="1071"/>
              <a:ext cx="2256" cy="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2200" dirty="0">
                  <a:solidFill>
                    <a:srgbClr val="0000FF"/>
                  </a:solidFill>
                  <a:latin typeface="Arial" charset="0"/>
                </a:rPr>
                <a:t>OUTCOMES</a:t>
              </a:r>
              <a:endParaRPr lang="en-US" sz="2200" dirty="0">
                <a:solidFill>
                  <a:srgbClr val="0000FF"/>
                </a:solidFill>
                <a:latin typeface="Times New Roman" charset="0"/>
              </a:endParaRPr>
            </a:p>
          </p:txBody>
        </p:sp>
        <p:sp>
          <p:nvSpPr>
            <p:cNvPr id="22" name="Text Box 13"/>
            <p:cNvSpPr txBox="1">
              <a:spLocks noChangeArrowheads="1"/>
            </p:cNvSpPr>
            <p:nvPr/>
          </p:nvSpPr>
          <p:spPr bwMode="auto">
            <a:xfrm>
              <a:off x="3362" y="1510"/>
              <a:ext cx="624" cy="217"/>
            </a:xfrm>
            <a:prstGeom prst="rect">
              <a:avLst/>
            </a:prstGeom>
            <a:grp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>
                  <a:latin typeface="Arial" charset="0"/>
                </a:rPr>
                <a:t>Short</a:t>
              </a:r>
              <a:endParaRPr lang="en-US" sz="1400">
                <a:latin typeface="Arial" charset="0"/>
              </a:endParaRPr>
            </a:p>
          </p:txBody>
        </p:sp>
        <p:sp>
          <p:nvSpPr>
            <p:cNvPr id="23" name="Text Box 14"/>
            <p:cNvSpPr txBox="1">
              <a:spLocks noChangeArrowheads="1"/>
            </p:cNvSpPr>
            <p:nvPr/>
          </p:nvSpPr>
          <p:spPr bwMode="auto">
            <a:xfrm>
              <a:off x="4178" y="1510"/>
              <a:ext cx="624" cy="217"/>
            </a:xfrm>
            <a:prstGeom prst="rect">
              <a:avLst/>
            </a:prstGeom>
            <a:grp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>
                  <a:latin typeface="Arial" charset="0"/>
                </a:rPr>
                <a:t>Medium</a:t>
              </a:r>
              <a:endParaRPr lang="en-US" sz="1400">
                <a:latin typeface="Arial" charset="0"/>
              </a:endParaRPr>
            </a:p>
          </p:txBody>
        </p:sp>
        <p:sp>
          <p:nvSpPr>
            <p:cNvPr id="27" name="AutoShape 18"/>
            <p:cNvSpPr>
              <a:spLocks noChangeArrowheads="1"/>
            </p:cNvSpPr>
            <p:nvPr/>
          </p:nvSpPr>
          <p:spPr bwMode="auto">
            <a:xfrm>
              <a:off x="4028" y="1561"/>
              <a:ext cx="96" cy="96"/>
            </a:xfrm>
            <a:prstGeom prst="rightArrow">
              <a:avLst>
                <a:gd name="adj1" fmla="val 50000"/>
                <a:gd name="adj2" fmla="val 25000"/>
              </a:avLst>
            </a:prstGeom>
            <a:grp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AutoShape 19"/>
            <p:cNvSpPr>
              <a:spLocks noChangeArrowheads="1"/>
            </p:cNvSpPr>
            <p:nvPr/>
          </p:nvSpPr>
          <p:spPr bwMode="auto">
            <a:xfrm>
              <a:off x="4829" y="1561"/>
              <a:ext cx="96" cy="96"/>
            </a:xfrm>
            <a:prstGeom prst="rightArrow">
              <a:avLst>
                <a:gd name="adj1" fmla="val 50000"/>
                <a:gd name="adj2" fmla="val 25000"/>
              </a:avLst>
            </a:prstGeom>
            <a:grp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Text Box 20"/>
            <p:cNvSpPr txBox="1">
              <a:spLocks noChangeArrowheads="1"/>
            </p:cNvSpPr>
            <p:nvPr/>
          </p:nvSpPr>
          <p:spPr bwMode="auto">
            <a:xfrm>
              <a:off x="4973" y="1419"/>
              <a:ext cx="624" cy="375"/>
            </a:xfrm>
            <a:prstGeom prst="rect">
              <a:avLst/>
            </a:prstGeom>
            <a:grp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andelGotDBo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>
                  <a:latin typeface="Arial" charset="0"/>
                </a:rPr>
                <a:t>Long-term</a:t>
              </a:r>
              <a:endParaRPr lang="en-US" sz="1400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9472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繁黑體 Std B"/>
              <a:ea typeface="Adobe 繁黑體 Std B"/>
              <a:cs typeface="Adobe 繁黑體 Std B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305769" y="2190478"/>
            <a:ext cx="1645018" cy="1134784"/>
            <a:chOff x="405684" y="1039927"/>
            <a:chExt cx="1645018" cy="929388"/>
          </a:xfrm>
          <a:solidFill>
            <a:srgbClr val="00B050"/>
          </a:solidFill>
        </p:grpSpPr>
        <p:sp>
          <p:nvSpPr>
            <p:cNvPr id="13" name="Round Diagonal Corner Rectangle 12"/>
            <p:cNvSpPr/>
            <p:nvPr/>
          </p:nvSpPr>
          <p:spPr>
            <a:xfrm>
              <a:off x="405685" y="1039927"/>
              <a:ext cx="1645017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latin typeface="Adobe 繁黑體 Std B"/>
                  <a:ea typeface="Adobe 繁黑體 Std B"/>
                  <a:cs typeface="Adobe 繁黑體 Std B"/>
                </a:rPr>
                <a:t>Demo Product</a:t>
              </a:r>
              <a:endParaRPr lang="en-US" sz="1100" dirty="0">
                <a:latin typeface="Adobe 繁黑體 Std B"/>
                <a:ea typeface="Adobe 繁黑體 Std B"/>
                <a:cs typeface="Adobe 繁黑體 Std B"/>
              </a:endParaRPr>
            </a:p>
          </p:txBody>
        </p:sp>
        <p:sp>
          <p:nvSpPr>
            <p:cNvPr id="14" name="Round Diagonal Corner Rectangle 13"/>
            <p:cNvSpPr/>
            <p:nvPr/>
          </p:nvSpPr>
          <p:spPr>
            <a:xfrm>
              <a:off x="405684" y="1349723"/>
              <a:ext cx="1645017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latin typeface="Adobe 繁黑體 Std B"/>
                  <a:ea typeface="Adobe 繁黑體 Std B"/>
                  <a:cs typeface="Adobe 繁黑體 Std B"/>
                </a:rPr>
                <a:t>Web Platforms</a:t>
              </a:r>
              <a:endParaRPr lang="en-US" sz="1100" dirty="0">
                <a:latin typeface="Adobe 繁黑體 Std B"/>
                <a:ea typeface="Adobe 繁黑體 Std B"/>
                <a:cs typeface="Adobe 繁黑體 Std B"/>
              </a:endParaRPr>
            </a:p>
          </p:txBody>
        </p:sp>
        <p:sp>
          <p:nvSpPr>
            <p:cNvPr id="15" name="Round Diagonal Corner Rectangle 14"/>
            <p:cNvSpPr/>
            <p:nvPr/>
          </p:nvSpPr>
          <p:spPr>
            <a:xfrm>
              <a:off x="405684" y="1659519"/>
              <a:ext cx="1645017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latin typeface="Adobe 繁黑體 Std B"/>
                  <a:ea typeface="Adobe 繁黑體 Std B"/>
                  <a:cs typeface="Adobe 繁黑體 Std B"/>
                </a:rPr>
                <a:t>Media Events</a:t>
              </a:r>
              <a:endParaRPr lang="en-US" sz="1100" dirty="0">
                <a:latin typeface="Adobe 繁黑體 Std B"/>
                <a:ea typeface="Adobe 繁黑體 Std B"/>
                <a:cs typeface="Adobe 繁黑體 Std B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480981" y="2912808"/>
            <a:ext cx="1645018" cy="2551930"/>
            <a:chOff x="405684" y="1039927"/>
            <a:chExt cx="1645018" cy="2090030"/>
          </a:xfrm>
          <a:noFill/>
        </p:grpSpPr>
        <p:sp>
          <p:nvSpPr>
            <p:cNvPr id="17" name="Round Diagonal Corner Rectangle 16"/>
            <p:cNvSpPr/>
            <p:nvPr/>
          </p:nvSpPr>
          <p:spPr>
            <a:xfrm>
              <a:off x="405685" y="1039927"/>
              <a:ext cx="1645017" cy="859231"/>
            </a:xfrm>
            <a:prstGeom prst="round2DiagRect">
              <a:avLst>
                <a:gd name="adj1" fmla="val 19783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Adobe 繁黑體 Std B"/>
                  <a:ea typeface="Adobe 繁黑體 Std B"/>
                  <a:cs typeface="Adobe 繁黑體 Std B"/>
                </a:rPr>
                <a:t>Modeling Tools</a:t>
              </a:r>
            </a:p>
            <a:p>
              <a:pPr algn="ctr"/>
              <a:r>
                <a:rPr lang="en-US" sz="1100" dirty="0">
                  <a:latin typeface="Adobe 繁黑體 Std B"/>
                  <a:ea typeface="Adobe 繁黑體 Std B"/>
                  <a:cs typeface="Adobe 繁黑體 Std B"/>
                </a:rPr>
                <a:t>(</a:t>
              </a:r>
              <a:r>
                <a:rPr lang="en-US" sz="1100" dirty="0" smtClean="0">
                  <a:latin typeface="Adobe 繁黑體 Std B"/>
                  <a:ea typeface="Adobe 繁黑體 Std B"/>
                  <a:cs typeface="Adobe 繁黑體 Std B"/>
                </a:rPr>
                <a:t>Programming Languages, AutoCAD, PhotoShop</a:t>
              </a:r>
              <a:r>
                <a:rPr lang="en-US" sz="1100" dirty="0">
                  <a:latin typeface="Adobe 繁黑體 Std B"/>
                  <a:ea typeface="Adobe 繁黑體 Std B"/>
                  <a:cs typeface="Adobe 繁黑體 Std B"/>
                </a:rPr>
                <a:t>, InDesign)</a:t>
              </a:r>
            </a:p>
          </p:txBody>
        </p:sp>
        <p:sp>
          <p:nvSpPr>
            <p:cNvPr id="18" name="Round Diagonal Corner Rectangle 17"/>
            <p:cNvSpPr/>
            <p:nvPr/>
          </p:nvSpPr>
          <p:spPr>
            <a:xfrm>
              <a:off x="405684" y="1899158"/>
              <a:ext cx="1645017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latin typeface="Adobe 繁黑體 Std B"/>
                  <a:ea typeface="Adobe 繁黑體 Std B"/>
                  <a:cs typeface="Adobe 繁黑體 Std B"/>
                </a:rPr>
                <a:t>Prototyping </a:t>
              </a:r>
              <a:r>
                <a:rPr lang="en-US" sz="1100" dirty="0">
                  <a:latin typeface="Adobe 繁黑體 Std B"/>
                  <a:ea typeface="Adobe 繁黑體 Std B"/>
                  <a:cs typeface="Adobe 繁黑體 Std B"/>
                </a:rPr>
                <a:t>Tools</a:t>
              </a:r>
            </a:p>
            <a:p>
              <a:pPr algn="ctr"/>
              <a:r>
                <a:rPr lang="en-US" sz="1100" dirty="0">
                  <a:latin typeface="Adobe 繁黑體 Std B"/>
                  <a:ea typeface="Adobe 繁黑體 Std B"/>
                  <a:cs typeface="Adobe 繁黑體 Std B"/>
                </a:rPr>
                <a:t>(Lego, Makeblock)</a:t>
              </a:r>
            </a:p>
          </p:txBody>
        </p:sp>
        <p:sp>
          <p:nvSpPr>
            <p:cNvPr id="19" name="Round Diagonal Corner Rectangle 18"/>
            <p:cNvSpPr/>
            <p:nvPr/>
          </p:nvSpPr>
          <p:spPr>
            <a:xfrm>
              <a:off x="405684" y="2820161"/>
              <a:ext cx="1645017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Adobe 繁黑體 Std B"/>
                  <a:ea typeface="Adobe 繁黑體 Std B"/>
                  <a:cs typeface="Adobe 繁黑體 Std B"/>
                </a:rPr>
                <a:t>Integration Tools</a:t>
              </a:r>
            </a:p>
            <a:p>
              <a:pPr algn="ctr"/>
              <a:r>
                <a:rPr lang="en-US" sz="1100" dirty="0">
                  <a:latin typeface="Adobe 繁黑體 Std B"/>
                  <a:ea typeface="Adobe 繁黑體 Std B"/>
                  <a:cs typeface="Adobe 繁黑體 Std B"/>
                </a:rPr>
                <a:t>(Gitbook)</a:t>
              </a:r>
            </a:p>
          </p:txBody>
        </p:sp>
        <p:sp>
          <p:nvSpPr>
            <p:cNvPr id="20" name="Round Diagonal Corner Rectangle 19"/>
            <p:cNvSpPr/>
            <p:nvPr/>
          </p:nvSpPr>
          <p:spPr>
            <a:xfrm>
              <a:off x="405684" y="2200559"/>
              <a:ext cx="1645017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Adobe 繁黑體 Std B"/>
                  <a:ea typeface="Adobe 繁黑體 Std B"/>
                  <a:cs typeface="Adobe 繁黑體 Std B"/>
                </a:rPr>
                <a:t>Computation Resources</a:t>
              </a:r>
            </a:p>
          </p:txBody>
        </p:sp>
        <p:sp>
          <p:nvSpPr>
            <p:cNvPr id="21" name="Round Diagonal Corner Rectangle 20"/>
            <p:cNvSpPr/>
            <p:nvPr/>
          </p:nvSpPr>
          <p:spPr>
            <a:xfrm>
              <a:off x="405684" y="2510354"/>
              <a:ext cx="1645017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Adobe 繁黑體 Std B"/>
                  <a:ea typeface="Adobe 繁黑體 Std B"/>
                  <a:cs typeface="Adobe 繁黑體 Std B"/>
                </a:rPr>
                <a:t>Testing Instruments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713378" y="3686756"/>
            <a:ext cx="1645018" cy="1022560"/>
            <a:chOff x="405684" y="1039927"/>
            <a:chExt cx="1645018" cy="860815"/>
          </a:xfrm>
          <a:noFill/>
        </p:grpSpPr>
        <p:sp>
          <p:nvSpPr>
            <p:cNvPr id="23" name="Round Diagonal Corner Rectangle 22"/>
            <p:cNvSpPr/>
            <p:nvPr/>
          </p:nvSpPr>
          <p:spPr>
            <a:xfrm>
              <a:off x="405685" y="1039927"/>
              <a:ext cx="1645017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Adobe 繁黑體 Std B"/>
                  <a:ea typeface="Adobe 繁黑體 Std B"/>
                  <a:cs typeface="Adobe 繁黑體 Std B"/>
                </a:rPr>
                <a:t>Content Distribution </a:t>
              </a:r>
              <a:r>
                <a:rPr lang="en-US" sz="1100" dirty="0" smtClean="0">
                  <a:latin typeface="Adobe 繁黑體 Std B"/>
                  <a:ea typeface="Adobe 繁黑體 Std B"/>
                  <a:cs typeface="Adobe 繁黑體 Std B"/>
                </a:rPr>
                <a:t>Protocol (Git</a:t>
              </a:r>
              <a:r>
                <a:rPr lang="en-US" sz="1100" dirty="0">
                  <a:latin typeface="Adobe 繁黑體 Std B"/>
                  <a:ea typeface="Adobe 繁黑體 Std B"/>
                  <a:cs typeface="Adobe 繁黑體 Std B"/>
                </a:rPr>
                <a:t>)</a:t>
              </a:r>
            </a:p>
          </p:txBody>
        </p:sp>
        <p:sp>
          <p:nvSpPr>
            <p:cNvPr id="24" name="Round Diagonal Corner Rectangle 23"/>
            <p:cNvSpPr/>
            <p:nvPr/>
          </p:nvSpPr>
          <p:spPr>
            <a:xfrm>
              <a:off x="405684" y="1349723"/>
              <a:ext cx="1645017" cy="551019"/>
            </a:xfrm>
            <a:prstGeom prst="round2DiagRect">
              <a:avLst>
                <a:gd name="adj1" fmla="val 23224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Adobe 繁黑體 Std B"/>
                  <a:ea typeface="Adobe 繁黑體 Std B"/>
                  <a:cs typeface="Adobe 繁黑體 Std B"/>
                </a:rPr>
                <a:t>Data Collection </a:t>
              </a:r>
            </a:p>
            <a:p>
              <a:pPr algn="ctr"/>
              <a:r>
                <a:rPr lang="en-US" sz="1100" dirty="0" smtClean="0">
                  <a:latin typeface="Adobe 繁黑體 Std B"/>
                  <a:ea typeface="Adobe 繁黑體 Std B"/>
                  <a:cs typeface="Adobe 繁黑體 Std B"/>
                </a:rPr>
                <a:t>Devices (Cameras</a:t>
              </a:r>
              <a:r>
                <a:rPr lang="en-US" sz="1100" dirty="0">
                  <a:latin typeface="Adobe 繁黑體 Std B"/>
                  <a:ea typeface="Adobe 繁黑體 Std B"/>
                  <a:cs typeface="Adobe 繁黑體 Std B"/>
                </a:rPr>
                <a:t>, Microphones,</a:t>
              </a:r>
            </a:p>
            <a:p>
              <a:pPr algn="ctr"/>
              <a:r>
                <a:rPr lang="en-US" sz="1100" dirty="0">
                  <a:latin typeface="Adobe 繁黑體 Std B"/>
                  <a:ea typeface="Adobe 繁黑體 Std B"/>
                  <a:cs typeface="Adobe 繁黑體 Std B"/>
                </a:rPr>
                <a:t> Input Devices)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949990" y="4432962"/>
            <a:ext cx="1645018" cy="736012"/>
            <a:chOff x="405684" y="1039927"/>
            <a:chExt cx="1645018" cy="619592"/>
          </a:xfrm>
          <a:noFill/>
        </p:grpSpPr>
        <p:sp>
          <p:nvSpPr>
            <p:cNvPr id="26" name="Round Diagonal Corner Rectangle 25"/>
            <p:cNvSpPr/>
            <p:nvPr/>
          </p:nvSpPr>
          <p:spPr>
            <a:xfrm>
              <a:off x="405685" y="1039927"/>
              <a:ext cx="1645017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Adobe 繁黑體 Std B"/>
                  <a:ea typeface="Adobe 繁黑體 Std B"/>
                  <a:cs typeface="Adobe 繁黑體 Std B"/>
                </a:rPr>
                <a:t>Story Boarding</a:t>
              </a:r>
            </a:p>
            <a:p>
              <a:pPr algn="ctr"/>
              <a:r>
                <a:rPr lang="en-US" sz="1100" dirty="0">
                  <a:latin typeface="Adobe 繁黑體 Std B"/>
                  <a:ea typeface="Adobe 繁黑體 Std B"/>
                  <a:cs typeface="Adobe 繁黑體 Std B"/>
                </a:rPr>
                <a:t>(PowerPoint)</a:t>
              </a:r>
            </a:p>
          </p:txBody>
        </p:sp>
        <p:sp>
          <p:nvSpPr>
            <p:cNvPr id="27" name="Round Diagonal Corner Rectangle 26"/>
            <p:cNvSpPr/>
            <p:nvPr/>
          </p:nvSpPr>
          <p:spPr>
            <a:xfrm>
              <a:off x="405684" y="1349723"/>
              <a:ext cx="1645017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Adobe 繁黑體 Std B"/>
                  <a:ea typeface="Adobe 繁黑體 Std B"/>
                  <a:cs typeface="Adobe 繁黑體 Std B"/>
                </a:rPr>
                <a:t>Time Tables</a:t>
              </a:r>
            </a:p>
            <a:p>
              <a:pPr algn="ctr"/>
              <a:r>
                <a:rPr lang="en-US" sz="1100" dirty="0">
                  <a:latin typeface="Adobe 繁黑體 Std B"/>
                  <a:ea typeface="Adobe 繁黑體 Std B"/>
                  <a:cs typeface="Adobe 繁黑體 Std B"/>
                </a:rPr>
                <a:t> (SmartSheet)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55177" y="5179558"/>
            <a:ext cx="1645018" cy="1134784"/>
            <a:chOff x="405684" y="1039927"/>
            <a:chExt cx="1645018" cy="929388"/>
          </a:xfrm>
          <a:noFill/>
        </p:grpSpPr>
        <p:sp>
          <p:nvSpPr>
            <p:cNvPr id="29" name="Round Diagonal Corner Rectangle 28"/>
            <p:cNvSpPr/>
            <p:nvPr/>
          </p:nvSpPr>
          <p:spPr>
            <a:xfrm>
              <a:off x="405685" y="1039927"/>
              <a:ext cx="1645017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latin typeface="Adobe 繁黑體 Std B"/>
                  <a:ea typeface="Adobe 繁黑體 Std B"/>
                  <a:cs typeface="Adobe 繁黑體 Std B"/>
                </a:rPr>
                <a:t>635 Method</a:t>
              </a:r>
              <a:endParaRPr lang="en-US" sz="1100" dirty="0">
                <a:latin typeface="Adobe 繁黑體 Std B"/>
                <a:ea typeface="Adobe 繁黑體 Std B"/>
                <a:cs typeface="Adobe 繁黑體 Std B"/>
              </a:endParaRPr>
            </a:p>
          </p:txBody>
        </p:sp>
        <p:sp>
          <p:nvSpPr>
            <p:cNvPr id="30" name="Round Diagonal Corner Rectangle 29"/>
            <p:cNvSpPr/>
            <p:nvPr/>
          </p:nvSpPr>
          <p:spPr>
            <a:xfrm>
              <a:off x="405684" y="1349723"/>
              <a:ext cx="1645017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latin typeface="Adobe 繁黑體 Std B"/>
                  <a:ea typeface="Adobe 繁黑體 Std B"/>
                  <a:cs typeface="Adobe 繁黑體 Std B"/>
                </a:rPr>
                <a:t>Mission Statement</a:t>
              </a:r>
              <a:endParaRPr lang="en-US" sz="1100" dirty="0">
                <a:latin typeface="Adobe 繁黑體 Std B"/>
                <a:ea typeface="Adobe 繁黑體 Std B"/>
                <a:cs typeface="Adobe 繁黑體 Std B"/>
              </a:endParaRPr>
            </a:p>
          </p:txBody>
        </p:sp>
        <p:sp>
          <p:nvSpPr>
            <p:cNvPr id="31" name="Round Diagonal Corner Rectangle 30"/>
            <p:cNvSpPr/>
            <p:nvPr/>
          </p:nvSpPr>
          <p:spPr>
            <a:xfrm>
              <a:off x="405684" y="1659519"/>
              <a:ext cx="1645017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Adobe 繁黑體 Std B"/>
                  <a:ea typeface="Adobe 繁黑體 Std B"/>
                  <a:cs typeface="Adobe 繁黑體 Std B"/>
                </a:rPr>
                <a:t>Multi-Level Design </a:t>
              </a:r>
              <a:r>
                <a:rPr lang="en-US" sz="1100" dirty="0" smtClean="0">
                  <a:latin typeface="Adobe 繁黑體 Std B"/>
                  <a:ea typeface="Adobe 繁黑體 Std B"/>
                  <a:cs typeface="Adobe 繁黑體 Std B"/>
                </a:rPr>
                <a:t>Contracts (XMind)</a:t>
              </a:r>
              <a:endParaRPr lang="en-US" sz="1100" dirty="0">
                <a:latin typeface="Adobe 繁黑體 Std B"/>
                <a:ea typeface="Adobe 繁黑體 Std B"/>
                <a:cs typeface="Adobe 繁黑體 Std B"/>
              </a:endParaRPr>
            </a:p>
          </p:txBody>
        </p:sp>
      </p:grpSp>
      <p:sp>
        <p:nvSpPr>
          <p:cNvPr id="32" name="Freeform 31"/>
          <p:cNvSpPr/>
          <p:nvPr/>
        </p:nvSpPr>
        <p:spPr>
          <a:xfrm>
            <a:off x="351764" y="4850829"/>
            <a:ext cx="223030" cy="1602029"/>
          </a:xfrm>
          <a:custGeom>
            <a:avLst/>
            <a:gdLst>
              <a:gd name="connsiteX0" fmla="*/ 0 w 1076325"/>
              <a:gd name="connsiteY0" fmla="*/ 3171825 h 3171825"/>
              <a:gd name="connsiteX1" fmla="*/ 0 w 1076325"/>
              <a:gd name="connsiteY1" fmla="*/ 990600 h 3171825"/>
              <a:gd name="connsiteX2" fmla="*/ 1076325 w 1076325"/>
              <a:gd name="connsiteY2" fmla="*/ 0 h 317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6325" h="3171825">
                <a:moveTo>
                  <a:pt x="0" y="3171825"/>
                </a:moveTo>
                <a:lnTo>
                  <a:pt x="0" y="990600"/>
                </a:lnTo>
                <a:lnTo>
                  <a:pt x="1076325" y="0"/>
                </a:lnTo>
              </a:path>
            </a:pathLst>
          </a:custGeom>
          <a:noFill/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繁黑體 Std B"/>
              <a:ea typeface="Adobe 繁黑體 Std B"/>
              <a:cs typeface="Adobe 繁黑體 Std B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352425" y="5945449"/>
            <a:ext cx="8598362" cy="577980"/>
            <a:chOff x="352425" y="5945449"/>
            <a:chExt cx="8598362" cy="577980"/>
          </a:xfrm>
        </p:grpSpPr>
        <p:sp>
          <p:nvSpPr>
            <p:cNvPr id="34" name="Rectangle 33"/>
            <p:cNvSpPr/>
            <p:nvPr/>
          </p:nvSpPr>
          <p:spPr>
            <a:xfrm>
              <a:off x="352425" y="6459209"/>
              <a:ext cx="8598360" cy="6422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dobe 繁黑體 Std B"/>
                <a:ea typeface="Adobe 繁黑體 Std B"/>
                <a:cs typeface="Adobe 繁黑體 Std B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032908" y="6330769"/>
              <a:ext cx="6917877" cy="6422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dobe 繁黑體 Std B"/>
                <a:ea typeface="Adobe 繁黑體 Std B"/>
                <a:cs typeface="Adobe 繁黑體 Std B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782858" y="6202329"/>
              <a:ext cx="5167927" cy="6422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dobe 繁黑體 Std B"/>
                <a:ea typeface="Adobe 繁黑體 Std B"/>
                <a:cs typeface="Adobe 繁黑體 Std B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544034" y="6073889"/>
              <a:ext cx="3406753" cy="6422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dobe 繁黑體 Std B"/>
                <a:ea typeface="Adobe 繁黑體 Std B"/>
                <a:cs typeface="Adobe 繁黑體 Std B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353300" y="5945449"/>
              <a:ext cx="1597487" cy="6422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dobe 繁黑體 Std B"/>
                <a:ea typeface="Adobe 繁黑體 Std B"/>
                <a:cs typeface="Adobe 繁黑體 Std B"/>
              </a:endParaRPr>
            </a:p>
          </p:txBody>
        </p:sp>
      </p:grpSp>
      <p:sp>
        <p:nvSpPr>
          <p:cNvPr id="39" name="Freeform 38"/>
          <p:cNvSpPr/>
          <p:nvPr/>
        </p:nvSpPr>
        <p:spPr>
          <a:xfrm>
            <a:off x="2032908" y="4105987"/>
            <a:ext cx="280696" cy="2224782"/>
          </a:xfrm>
          <a:custGeom>
            <a:avLst/>
            <a:gdLst>
              <a:gd name="connsiteX0" fmla="*/ 0 w 1076325"/>
              <a:gd name="connsiteY0" fmla="*/ 3171825 h 3171825"/>
              <a:gd name="connsiteX1" fmla="*/ 0 w 1076325"/>
              <a:gd name="connsiteY1" fmla="*/ 990600 h 3171825"/>
              <a:gd name="connsiteX2" fmla="*/ 1076325 w 1076325"/>
              <a:gd name="connsiteY2" fmla="*/ 0 h 3171825"/>
              <a:gd name="connsiteX0" fmla="*/ 0 w 1076325"/>
              <a:gd name="connsiteY0" fmla="*/ 3171825 h 3171825"/>
              <a:gd name="connsiteX1" fmla="*/ 0 w 1076325"/>
              <a:gd name="connsiteY1" fmla="*/ 755221 h 3171825"/>
              <a:gd name="connsiteX2" fmla="*/ 1076325 w 1076325"/>
              <a:gd name="connsiteY2" fmla="*/ 0 h 3171825"/>
              <a:gd name="connsiteX0" fmla="*/ 0 w 1076325"/>
              <a:gd name="connsiteY0" fmla="*/ 3171825 h 3171825"/>
              <a:gd name="connsiteX1" fmla="*/ 0 w 1076325"/>
              <a:gd name="connsiteY1" fmla="*/ 610372 h 3171825"/>
              <a:gd name="connsiteX2" fmla="*/ 1076325 w 1076325"/>
              <a:gd name="connsiteY2" fmla="*/ 0 h 317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6325" h="3171825">
                <a:moveTo>
                  <a:pt x="0" y="3171825"/>
                </a:moveTo>
                <a:lnTo>
                  <a:pt x="0" y="610372"/>
                </a:lnTo>
                <a:lnTo>
                  <a:pt x="1076325" y="0"/>
                </a:lnTo>
              </a:path>
            </a:pathLst>
          </a:custGeom>
          <a:noFill/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繁黑體 Std B"/>
              <a:ea typeface="Adobe 繁黑體 Std B"/>
              <a:cs typeface="Adobe 繁黑體 Std B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1871346" y="2526063"/>
            <a:ext cx="1818258" cy="1818258"/>
            <a:chOff x="1820292" y="2428401"/>
            <a:chExt cx="1818258" cy="1818258"/>
          </a:xfrm>
          <a:noFill/>
        </p:grpSpPr>
        <p:sp>
          <p:nvSpPr>
            <p:cNvPr id="41" name="Oval 40"/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dobe 繁黑體 Std B"/>
                  <a:ea typeface="Adobe 繁黑體 Std B"/>
                  <a:cs typeface="Adobe 繁黑體 Std B"/>
                </a:rPr>
                <a:t>Planning and </a:t>
              </a:r>
              <a:r>
                <a:rPr lang="en-US" sz="1400" dirty="0" smtClean="0">
                  <a:latin typeface="Adobe 繁黑體 Std B"/>
                  <a:ea typeface="Adobe 繁黑體 Std B"/>
                  <a:cs typeface="Adobe 繁黑體 Std B"/>
                </a:rPr>
                <a:t>Management</a:t>
              </a:r>
              <a:endParaRPr lang="en-US" sz="1400" dirty="0">
                <a:latin typeface="Adobe 繁黑體 Std B"/>
                <a:ea typeface="Adobe 繁黑體 Std B"/>
                <a:cs typeface="Adobe 繁黑體 Std B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Adobe 繁黑體 Std B"/>
                <a:ea typeface="Adobe 繁黑體 Std B"/>
                <a:cs typeface="Adobe 繁黑體 Std B"/>
              </a:endParaRPr>
            </a:p>
          </p:txBody>
        </p:sp>
      </p:grpSp>
      <p:sp>
        <p:nvSpPr>
          <p:cNvPr id="43" name="Freeform 42"/>
          <p:cNvSpPr/>
          <p:nvPr/>
        </p:nvSpPr>
        <p:spPr>
          <a:xfrm>
            <a:off x="3782859" y="3395165"/>
            <a:ext cx="282930" cy="2826514"/>
          </a:xfrm>
          <a:custGeom>
            <a:avLst/>
            <a:gdLst>
              <a:gd name="connsiteX0" fmla="*/ 0 w 1076325"/>
              <a:gd name="connsiteY0" fmla="*/ 3171825 h 3171825"/>
              <a:gd name="connsiteX1" fmla="*/ 0 w 1076325"/>
              <a:gd name="connsiteY1" fmla="*/ 990600 h 3171825"/>
              <a:gd name="connsiteX2" fmla="*/ 1076325 w 1076325"/>
              <a:gd name="connsiteY2" fmla="*/ 0 h 3171825"/>
              <a:gd name="connsiteX0" fmla="*/ 72652 w 1076325"/>
              <a:gd name="connsiteY0" fmla="*/ 4854384 h 4854384"/>
              <a:gd name="connsiteX1" fmla="*/ 0 w 1076325"/>
              <a:gd name="connsiteY1" fmla="*/ 990600 h 4854384"/>
              <a:gd name="connsiteX2" fmla="*/ 1076325 w 1076325"/>
              <a:gd name="connsiteY2" fmla="*/ 0 h 4854384"/>
              <a:gd name="connsiteX0" fmla="*/ 37597 w 1041270"/>
              <a:gd name="connsiteY0" fmla="*/ 4854384 h 4854384"/>
              <a:gd name="connsiteX1" fmla="*/ 0 w 1041270"/>
              <a:gd name="connsiteY1" fmla="*/ 782942 h 4854384"/>
              <a:gd name="connsiteX2" fmla="*/ 1041270 w 1041270"/>
              <a:gd name="connsiteY2" fmla="*/ 0 h 4854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1270" h="4854384">
                <a:moveTo>
                  <a:pt x="37597" y="4854384"/>
                </a:moveTo>
                <a:lnTo>
                  <a:pt x="0" y="782942"/>
                </a:lnTo>
                <a:lnTo>
                  <a:pt x="1041270" y="0"/>
                </a:lnTo>
              </a:path>
            </a:pathLst>
          </a:custGeom>
          <a:noFill/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44" name="Freeform 43"/>
          <p:cNvSpPr/>
          <p:nvPr/>
        </p:nvSpPr>
        <p:spPr>
          <a:xfrm>
            <a:off x="5544035" y="2623218"/>
            <a:ext cx="323484" cy="3482782"/>
          </a:xfrm>
          <a:custGeom>
            <a:avLst/>
            <a:gdLst>
              <a:gd name="connsiteX0" fmla="*/ 0 w 1076325"/>
              <a:gd name="connsiteY0" fmla="*/ 3171825 h 3171825"/>
              <a:gd name="connsiteX1" fmla="*/ 0 w 1076325"/>
              <a:gd name="connsiteY1" fmla="*/ 990600 h 3171825"/>
              <a:gd name="connsiteX2" fmla="*/ 1076325 w 1076325"/>
              <a:gd name="connsiteY2" fmla="*/ 0 h 3171825"/>
              <a:gd name="connsiteX0" fmla="*/ 0 w 1076325"/>
              <a:gd name="connsiteY0" fmla="*/ 3171825 h 3171825"/>
              <a:gd name="connsiteX1" fmla="*/ 0 w 1076325"/>
              <a:gd name="connsiteY1" fmla="*/ 585521 h 3171825"/>
              <a:gd name="connsiteX2" fmla="*/ 1076325 w 1076325"/>
              <a:gd name="connsiteY2" fmla="*/ 0 h 317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6325" h="3171825">
                <a:moveTo>
                  <a:pt x="0" y="3171825"/>
                </a:moveTo>
                <a:lnTo>
                  <a:pt x="0" y="585521"/>
                </a:lnTo>
                <a:lnTo>
                  <a:pt x="1076325" y="0"/>
                </a:lnTo>
              </a:path>
            </a:pathLst>
          </a:custGeom>
          <a:noFill/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45" name="Freeform 44"/>
          <p:cNvSpPr/>
          <p:nvPr/>
        </p:nvSpPr>
        <p:spPr>
          <a:xfrm>
            <a:off x="7345680" y="1625599"/>
            <a:ext cx="538999" cy="4384070"/>
          </a:xfrm>
          <a:custGeom>
            <a:avLst/>
            <a:gdLst>
              <a:gd name="connsiteX0" fmla="*/ 0 w 1076325"/>
              <a:gd name="connsiteY0" fmla="*/ 3171825 h 3171825"/>
              <a:gd name="connsiteX1" fmla="*/ 0 w 1076325"/>
              <a:gd name="connsiteY1" fmla="*/ 990600 h 3171825"/>
              <a:gd name="connsiteX2" fmla="*/ 1076325 w 1076325"/>
              <a:gd name="connsiteY2" fmla="*/ 0 h 3171825"/>
              <a:gd name="connsiteX0" fmla="*/ 0 w 1076325"/>
              <a:gd name="connsiteY0" fmla="*/ 3171825 h 3171825"/>
              <a:gd name="connsiteX1" fmla="*/ 23795 w 1076325"/>
              <a:gd name="connsiteY1" fmla="*/ 438118 h 3171825"/>
              <a:gd name="connsiteX2" fmla="*/ 1076325 w 1076325"/>
              <a:gd name="connsiteY2" fmla="*/ 0 h 3171825"/>
              <a:gd name="connsiteX0" fmla="*/ 0 w 790801"/>
              <a:gd name="connsiteY0" fmla="*/ 3337570 h 3337570"/>
              <a:gd name="connsiteX1" fmla="*/ 23795 w 790801"/>
              <a:gd name="connsiteY1" fmla="*/ 603863 h 3337570"/>
              <a:gd name="connsiteX2" fmla="*/ 790801 w 790801"/>
              <a:gd name="connsiteY2" fmla="*/ 0 h 3337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0801" h="3337570">
                <a:moveTo>
                  <a:pt x="0" y="3337570"/>
                </a:moveTo>
                <a:lnTo>
                  <a:pt x="23795" y="603863"/>
                </a:lnTo>
                <a:lnTo>
                  <a:pt x="790801" y="0"/>
                </a:lnTo>
              </a:path>
            </a:pathLst>
          </a:custGeom>
          <a:noFill/>
          <a:ln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繁黑體 Std B"/>
              <a:ea typeface="Adobe 繁黑體 Std B"/>
              <a:cs typeface="Adobe 繁黑體 Std B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152790" y="3298010"/>
            <a:ext cx="1818258" cy="1818258"/>
            <a:chOff x="1820292" y="2566185"/>
            <a:chExt cx="1818258" cy="1818258"/>
          </a:xfrm>
          <a:noFill/>
        </p:grpSpPr>
        <p:sp>
          <p:nvSpPr>
            <p:cNvPr id="48" name="Oval 47"/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dobe 繁黑體 Std B"/>
                  <a:ea typeface="Adobe 繁黑體 Std B"/>
                  <a:cs typeface="Adobe 繁黑體 Std B"/>
                </a:rPr>
                <a:t>Idea Generation and Goal Definition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Adobe 繁黑體 Std B"/>
                <a:ea typeface="Adobe 繁黑體 Std B"/>
                <a:cs typeface="Adobe 繁黑體 Std B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633108" y="1780010"/>
            <a:ext cx="1818258" cy="1818258"/>
            <a:chOff x="1820292" y="2566185"/>
            <a:chExt cx="1818258" cy="1818258"/>
          </a:xfrm>
          <a:noFill/>
        </p:grpSpPr>
        <p:sp>
          <p:nvSpPr>
            <p:cNvPr id="51" name="Oval 50"/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dobe 繁黑體 Std B"/>
                  <a:ea typeface="Adobe 繁黑體 Std B"/>
                  <a:cs typeface="Adobe 繁黑體 Std B"/>
                </a:rPr>
                <a:t>Distributed Content Management</a:t>
              </a:r>
            </a:p>
          </p:txBody>
        </p:sp>
        <p:sp>
          <p:nvSpPr>
            <p:cNvPr id="52" name="Oval 51"/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Adobe 繁黑體 Std B"/>
                <a:ea typeface="Adobe 繁黑體 Std B"/>
                <a:cs typeface="Adobe 繁黑體 Std B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5400711" y="1010279"/>
            <a:ext cx="1818258" cy="1818258"/>
            <a:chOff x="1820292" y="2428401"/>
            <a:chExt cx="1818258" cy="1818258"/>
          </a:xfrm>
          <a:noFill/>
        </p:grpSpPr>
        <p:sp>
          <p:nvSpPr>
            <p:cNvPr id="54" name="Oval 53"/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dobe 繁黑體 Std B"/>
                  <a:ea typeface="Adobe 繁黑體 Std B"/>
                  <a:cs typeface="Adobe 繁黑體 Std B"/>
                </a:rPr>
                <a:t>Product Development</a:t>
              </a:r>
            </a:p>
          </p:txBody>
        </p:sp>
        <p:sp>
          <p:nvSpPr>
            <p:cNvPr id="55" name="Oval 54"/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Adobe 繁黑體 Std B"/>
                <a:ea typeface="Adobe 繁黑體 Std B"/>
                <a:cs typeface="Adobe 繁黑體 Std B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7156072" y="277135"/>
            <a:ext cx="1818258" cy="1818258"/>
            <a:chOff x="1820292" y="2428401"/>
            <a:chExt cx="1818258" cy="1818258"/>
          </a:xfrm>
        </p:grpSpPr>
        <p:sp>
          <p:nvSpPr>
            <p:cNvPr id="57" name="Oval 56"/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latin typeface="Adobe 繁黑體 Std B"/>
                  <a:ea typeface="Adobe 繁黑體 Std B"/>
                  <a:cs typeface="Adobe 繁黑體 Std B"/>
                </a:rPr>
                <a:t>Digital Publishing</a:t>
              </a:r>
              <a:endParaRPr lang="en-US" sz="1400" b="1" dirty="0">
                <a:latin typeface="Adobe 繁黑體 Std B"/>
                <a:ea typeface="Adobe 繁黑體 Std B"/>
                <a:cs typeface="Adobe 繁黑體 Std B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noFill/>
            <a:ln>
              <a:solidFill>
                <a:schemeClr val="tx2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Adobe 繁黑體 Std B"/>
                <a:ea typeface="Adobe 繁黑體 Std B"/>
                <a:cs typeface="Adobe 繁黑體 Std B"/>
              </a:endParaRPr>
            </a:p>
          </p:txBody>
        </p:sp>
      </p:grpSp>
      <p:sp>
        <p:nvSpPr>
          <p:cNvPr id="60" name="Title 1"/>
          <p:cNvSpPr txBox="1">
            <a:spLocks/>
          </p:cNvSpPr>
          <p:nvPr/>
        </p:nvSpPr>
        <p:spPr>
          <a:xfrm>
            <a:off x="335393" y="438779"/>
            <a:ext cx="709806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Networked Collaboration as </a:t>
            </a:r>
            <a:r>
              <a:rPr lang="en-US" sz="3200" dirty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a </a:t>
            </a:r>
            <a:r>
              <a:rPr lang="en-US" sz="3200" dirty="0" smtClean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Publishing </a:t>
            </a:r>
            <a:r>
              <a:rPr lang="en-US" sz="3200" dirty="0">
                <a:solidFill>
                  <a:schemeClr val="bg1"/>
                </a:solidFill>
                <a:latin typeface="Adobe 繁黑體 Std B"/>
                <a:ea typeface="Adobe 繁黑體 Std B"/>
                <a:cs typeface="Adobe 繁黑體 Std B"/>
              </a:rPr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1957330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 14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繁黑體 Std B"/>
              <a:ea typeface="Adobe 繁黑體 Std B"/>
              <a:cs typeface="Adobe 繁黑體 Std B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6817264" y="2454561"/>
            <a:ext cx="1757346" cy="1757346"/>
            <a:chOff x="1820292" y="2428402"/>
            <a:chExt cx="1818258" cy="1818258"/>
          </a:xfrm>
        </p:grpSpPr>
        <p:sp>
          <p:nvSpPr>
            <p:cNvPr id="61" name="Oval 60"/>
            <p:cNvSpPr/>
            <p:nvPr/>
          </p:nvSpPr>
          <p:spPr>
            <a:xfrm>
              <a:off x="1820292" y="2428402"/>
              <a:ext cx="1818258" cy="181825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endParaRPr>
            </a:p>
            <a:p>
              <a:pPr algn="ctr"/>
              <a:endParaRPr lang="en-US" sz="1400" b="1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endParaRPr>
            </a:p>
            <a:p>
              <a:pPr algn="ctr"/>
              <a:r>
                <a:rPr lang="en-US" sz="1400" b="1" dirty="0" smtClean="0">
                  <a:solidFill>
                    <a:srgbClr val="FFFFFF"/>
                  </a:solidFill>
                  <a:latin typeface="Adobe 繁黑體 Std B"/>
                  <a:ea typeface="Adobe 繁黑體 Std B"/>
                  <a:cs typeface="Adobe 繁黑體 Std B"/>
                </a:rPr>
                <a:t>Digital Publishing</a:t>
              </a:r>
              <a:endParaRPr lang="en-US" sz="1400" b="1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noFill/>
            <a:ln>
              <a:solidFill>
                <a:schemeClr val="tx2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endParaRPr>
            </a:p>
          </p:txBody>
        </p:sp>
      </p:grpSp>
      <p:sp>
        <p:nvSpPr>
          <p:cNvPr id="65" name="Oval 64"/>
          <p:cNvSpPr/>
          <p:nvPr/>
        </p:nvSpPr>
        <p:spPr>
          <a:xfrm>
            <a:off x="1000201" y="857871"/>
            <a:ext cx="844471" cy="844471"/>
          </a:xfrm>
          <a:prstGeom prst="ellipse">
            <a:avLst/>
          </a:prstGeom>
          <a:noFill/>
          <a:ln>
            <a:solidFill>
              <a:srgbClr val="00B050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2403796" y="857871"/>
            <a:ext cx="844471" cy="844471"/>
          </a:xfrm>
          <a:prstGeom prst="ellipse">
            <a:avLst/>
          </a:prstGeom>
          <a:noFill/>
          <a:ln>
            <a:solidFill>
              <a:srgbClr val="00B050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pic>
        <p:nvPicPr>
          <p:cNvPr id="69" name="Picture 6" descr="C:\Users\GMT\Desktop\xlp\des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97299" y="991138"/>
            <a:ext cx="657466" cy="56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3084" y="1190658"/>
            <a:ext cx="180223" cy="180223"/>
          </a:xfrm>
          <a:prstGeom prst="rect">
            <a:avLst/>
          </a:prstGeom>
        </p:spPr>
      </p:pic>
      <p:pic>
        <p:nvPicPr>
          <p:cNvPr id="71" name="Picture 5" descr="C:\Users\GMT\Desktop\xlp\type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2370" y="2766427"/>
            <a:ext cx="687133" cy="58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Oval 73"/>
          <p:cNvSpPr/>
          <p:nvPr/>
        </p:nvSpPr>
        <p:spPr>
          <a:xfrm>
            <a:off x="3807391" y="857871"/>
            <a:ext cx="844471" cy="844471"/>
          </a:xfrm>
          <a:prstGeom prst="ellipse">
            <a:avLst/>
          </a:prstGeom>
          <a:noFill/>
          <a:ln>
            <a:solidFill>
              <a:srgbClr val="00B050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pic>
        <p:nvPicPr>
          <p:cNvPr id="75" name="Picture 7" descr="C:\Users\GMT\Desktop\xlp\rev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9037" y="970879"/>
            <a:ext cx="681178" cy="58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Oval 77"/>
          <p:cNvSpPr/>
          <p:nvPr/>
        </p:nvSpPr>
        <p:spPr>
          <a:xfrm>
            <a:off x="5217869" y="857871"/>
            <a:ext cx="844471" cy="844471"/>
          </a:xfrm>
          <a:prstGeom prst="ellipse">
            <a:avLst/>
          </a:prstGeom>
          <a:noFill/>
          <a:ln>
            <a:solidFill>
              <a:srgbClr val="00B050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pic>
        <p:nvPicPr>
          <p:cNvPr id="79" name="Picture 8" descr="C:\Users\GMT\Desktop\xlp\pub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54973" y="1015374"/>
            <a:ext cx="629092" cy="53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/>
          <p:cNvSpPr txBox="1"/>
          <p:nvPr/>
        </p:nvSpPr>
        <p:spPr>
          <a:xfrm>
            <a:off x="1030419" y="432749"/>
            <a:ext cx="808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Write</a:t>
            </a:r>
            <a:endParaRPr lang="en-US" sz="1200" b="1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948905" y="432749"/>
            <a:ext cx="1760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Design Layout</a:t>
            </a:r>
            <a:endParaRPr lang="en-US" sz="1200" b="1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745937" y="432749"/>
            <a:ext cx="9673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Review</a:t>
            </a:r>
            <a:endParaRPr lang="en-US" sz="1200" b="1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159722" y="432749"/>
            <a:ext cx="9673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Publish</a:t>
            </a:r>
            <a:endParaRPr lang="en-US" sz="1200" b="1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pic>
        <p:nvPicPr>
          <p:cNvPr id="84" name="Picture 9" descr="C:\Users\GMT\Desktop\xlp\lapt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9554" y="999602"/>
            <a:ext cx="679853" cy="58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Chevron 84"/>
          <p:cNvSpPr/>
          <p:nvPr/>
        </p:nvSpPr>
        <p:spPr>
          <a:xfrm>
            <a:off x="1937419" y="1094397"/>
            <a:ext cx="363940" cy="363940"/>
          </a:xfrm>
          <a:prstGeom prst="chevron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86" name="Chevron 85"/>
          <p:cNvSpPr/>
          <p:nvPr/>
        </p:nvSpPr>
        <p:spPr>
          <a:xfrm>
            <a:off x="3341232" y="1094397"/>
            <a:ext cx="363940" cy="363940"/>
          </a:xfrm>
          <a:prstGeom prst="chevron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87" name="Chevron 86"/>
          <p:cNvSpPr/>
          <p:nvPr/>
        </p:nvSpPr>
        <p:spPr>
          <a:xfrm>
            <a:off x="4736796" y="1094397"/>
            <a:ext cx="363940" cy="363940"/>
          </a:xfrm>
          <a:prstGeom prst="chevron">
            <a:avLst/>
          </a:prstGeom>
          <a:solidFill>
            <a:srgbClr val="41E66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90" name="Oval 89"/>
          <p:cNvSpPr/>
          <p:nvPr/>
        </p:nvSpPr>
        <p:spPr>
          <a:xfrm>
            <a:off x="1000201" y="3036478"/>
            <a:ext cx="844471" cy="844471"/>
          </a:xfrm>
          <a:prstGeom prst="ellipse">
            <a:avLst/>
          </a:prstGeom>
          <a:noFill/>
          <a:ln>
            <a:solidFill>
              <a:srgbClr val="00B050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93" name="Oval 92"/>
          <p:cNvSpPr/>
          <p:nvPr/>
        </p:nvSpPr>
        <p:spPr>
          <a:xfrm>
            <a:off x="2403796" y="3036478"/>
            <a:ext cx="844471" cy="844471"/>
          </a:xfrm>
          <a:prstGeom prst="ellipse">
            <a:avLst/>
          </a:prstGeom>
          <a:noFill/>
          <a:ln>
            <a:solidFill>
              <a:srgbClr val="00B050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pic>
        <p:nvPicPr>
          <p:cNvPr id="94" name="Picture 6" descr="C:\Users\GMT\Desktop\xlp\des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97299" y="3169745"/>
            <a:ext cx="657466" cy="56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Oval 96"/>
          <p:cNvSpPr/>
          <p:nvPr/>
        </p:nvSpPr>
        <p:spPr>
          <a:xfrm>
            <a:off x="3807391" y="3036478"/>
            <a:ext cx="844471" cy="844471"/>
          </a:xfrm>
          <a:prstGeom prst="ellipse">
            <a:avLst/>
          </a:prstGeom>
          <a:noFill/>
          <a:ln>
            <a:solidFill>
              <a:srgbClr val="00B050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pic>
        <p:nvPicPr>
          <p:cNvPr id="98" name="Picture 7" descr="C:\Users\GMT\Desktop\xlp\rev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9037" y="3149485"/>
            <a:ext cx="681178" cy="58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Oval 100"/>
          <p:cNvSpPr/>
          <p:nvPr/>
        </p:nvSpPr>
        <p:spPr>
          <a:xfrm>
            <a:off x="5217869" y="3036478"/>
            <a:ext cx="844471" cy="844471"/>
          </a:xfrm>
          <a:prstGeom prst="ellipse">
            <a:avLst/>
          </a:prstGeom>
          <a:noFill/>
          <a:ln>
            <a:solidFill>
              <a:srgbClr val="00B050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pic>
        <p:nvPicPr>
          <p:cNvPr id="102" name="Picture 8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254021" y="3091892"/>
            <a:ext cx="785642" cy="67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TextBox 102"/>
          <p:cNvSpPr txBox="1"/>
          <p:nvPr/>
        </p:nvSpPr>
        <p:spPr>
          <a:xfrm>
            <a:off x="1030419" y="2611356"/>
            <a:ext cx="808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Code</a:t>
            </a:r>
            <a:endParaRPr lang="en-US" sz="1200" b="1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2135477" y="2611356"/>
            <a:ext cx="1387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Design GUI</a:t>
            </a:r>
            <a:endParaRPr lang="en-US" sz="1200" b="1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745937" y="2611356"/>
            <a:ext cx="9673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Test</a:t>
            </a:r>
            <a:endParaRPr lang="en-US" sz="1200" b="1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159722" y="2611356"/>
            <a:ext cx="9673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Release</a:t>
            </a:r>
            <a:endParaRPr lang="en-US" sz="1200" b="1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pic>
        <p:nvPicPr>
          <p:cNvPr id="107" name="Picture 9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89554" y="3178210"/>
            <a:ext cx="679853" cy="58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Chevron 107"/>
          <p:cNvSpPr/>
          <p:nvPr/>
        </p:nvSpPr>
        <p:spPr>
          <a:xfrm>
            <a:off x="1937419" y="3273003"/>
            <a:ext cx="363940" cy="363940"/>
          </a:xfrm>
          <a:prstGeom prst="chevron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109" name="Chevron 108"/>
          <p:cNvSpPr/>
          <p:nvPr/>
        </p:nvSpPr>
        <p:spPr>
          <a:xfrm>
            <a:off x="3341232" y="3273003"/>
            <a:ext cx="363940" cy="363940"/>
          </a:xfrm>
          <a:prstGeom prst="chevron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110" name="Chevron 109"/>
          <p:cNvSpPr/>
          <p:nvPr/>
        </p:nvSpPr>
        <p:spPr>
          <a:xfrm>
            <a:off x="4736796" y="3273003"/>
            <a:ext cx="363940" cy="363940"/>
          </a:xfrm>
          <a:prstGeom prst="chevron">
            <a:avLst/>
          </a:prstGeom>
          <a:solidFill>
            <a:srgbClr val="41E66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111" name="Freeform 110"/>
          <p:cNvSpPr/>
          <p:nvPr/>
        </p:nvSpPr>
        <p:spPr>
          <a:xfrm>
            <a:off x="1409119" y="1812633"/>
            <a:ext cx="2826403" cy="237735"/>
          </a:xfrm>
          <a:custGeom>
            <a:avLst/>
            <a:gdLst>
              <a:gd name="connsiteX0" fmla="*/ 3057525 w 3057525"/>
              <a:gd name="connsiteY0" fmla="*/ 0 h 257175"/>
              <a:gd name="connsiteX1" fmla="*/ 3057525 w 3057525"/>
              <a:gd name="connsiteY1" fmla="*/ 257175 h 257175"/>
              <a:gd name="connsiteX2" fmla="*/ 0 w 3057525"/>
              <a:gd name="connsiteY2" fmla="*/ 257175 h 257175"/>
              <a:gd name="connsiteX3" fmla="*/ 0 w 3057525"/>
              <a:gd name="connsiteY3" fmla="*/ 9525 h 25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7525" h="257175">
                <a:moveTo>
                  <a:pt x="3057525" y="0"/>
                </a:moveTo>
                <a:lnTo>
                  <a:pt x="3057525" y="257175"/>
                </a:lnTo>
                <a:lnTo>
                  <a:pt x="0" y="257175"/>
                </a:lnTo>
                <a:lnTo>
                  <a:pt x="0" y="9525"/>
                </a:lnTo>
              </a:path>
            </a:pathLst>
          </a:custGeom>
          <a:noFill/>
          <a:ln w="57150">
            <a:solidFill>
              <a:srgbClr val="FFFFFF"/>
            </a:solidFill>
            <a:prstDash val="lgDash"/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cxnSp>
        <p:nvCxnSpPr>
          <p:cNvPr id="112" name="Straight Arrow Connector 111"/>
          <p:cNvCxnSpPr/>
          <p:nvPr/>
        </p:nvCxnSpPr>
        <p:spPr>
          <a:xfrm flipH="1" flipV="1">
            <a:off x="2822320" y="1808231"/>
            <a:ext cx="3712" cy="272954"/>
          </a:xfrm>
          <a:prstGeom prst="straightConnector1">
            <a:avLst/>
          </a:prstGeom>
          <a:ln w="57150">
            <a:solidFill>
              <a:srgbClr val="FFFFFF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Freeform 112"/>
          <p:cNvSpPr/>
          <p:nvPr/>
        </p:nvSpPr>
        <p:spPr>
          <a:xfrm>
            <a:off x="1409119" y="3972496"/>
            <a:ext cx="2826403" cy="237735"/>
          </a:xfrm>
          <a:custGeom>
            <a:avLst/>
            <a:gdLst>
              <a:gd name="connsiteX0" fmla="*/ 3057525 w 3057525"/>
              <a:gd name="connsiteY0" fmla="*/ 0 h 257175"/>
              <a:gd name="connsiteX1" fmla="*/ 3057525 w 3057525"/>
              <a:gd name="connsiteY1" fmla="*/ 257175 h 257175"/>
              <a:gd name="connsiteX2" fmla="*/ 0 w 3057525"/>
              <a:gd name="connsiteY2" fmla="*/ 257175 h 257175"/>
              <a:gd name="connsiteX3" fmla="*/ 0 w 3057525"/>
              <a:gd name="connsiteY3" fmla="*/ 9525 h 25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7525" h="257175">
                <a:moveTo>
                  <a:pt x="3057525" y="0"/>
                </a:moveTo>
                <a:lnTo>
                  <a:pt x="3057525" y="257175"/>
                </a:lnTo>
                <a:lnTo>
                  <a:pt x="0" y="257175"/>
                </a:lnTo>
                <a:lnTo>
                  <a:pt x="0" y="9525"/>
                </a:lnTo>
              </a:path>
            </a:pathLst>
          </a:custGeom>
          <a:noFill/>
          <a:ln w="57150">
            <a:solidFill>
              <a:srgbClr val="FFFFFF"/>
            </a:solidFill>
            <a:prstDash val="lgDash"/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cxnSp>
        <p:nvCxnSpPr>
          <p:cNvPr id="114" name="Straight Arrow Connector 113"/>
          <p:cNvCxnSpPr/>
          <p:nvPr/>
        </p:nvCxnSpPr>
        <p:spPr>
          <a:xfrm flipH="1" flipV="1">
            <a:off x="2822320" y="3968094"/>
            <a:ext cx="3712" cy="272954"/>
          </a:xfrm>
          <a:prstGeom prst="straightConnector1">
            <a:avLst/>
          </a:prstGeom>
          <a:ln w="57150">
            <a:solidFill>
              <a:srgbClr val="FFFFFF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5354735" y="3382075"/>
            <a:ext cx="285371" cy="285371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5456177" y="3483518"/>
            <a:ext cx="82485" cy="82485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117" name="Oval 116"/>
          <p:cNvSpPr/>
          <p:nvPr/>
        </p:nvSpPr>
        <p:spPr>
          <a:xfrm>
            <a:off x="5456177" y="3483518"/>
            <a:ext cx="82485" cy="8248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1000201" y="5129549"/>
            <a:ext cx="844471" cy="844471"/>
          </a:xfrm>
          <a:prstGeom prst="ellipse">
            <a:avLst/>
          </a:prstGeom>
          <a:noFill/>
          <a:ln>
            <a:solidFill>
              <a:srgbClr val="00B050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2403796" y="5129549"/>
            <a:ext cx="844471" cy="844471"/>
          </a:xfrm>
          <a:prstGeom prst="ellipse">
            <a:avLst/>
          </a:prstGeom>
          <a:noFill/>
          <a:ln>
            <a:solidFill>
              <a:srgbClr val="00B050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pic>
        <p:nvPicPr>
          <p:cNvPr id="124" name="Picture 6" descr="C:\Users\GMT\Desktop\xlp\des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0386" y="5262816"/>
            <a:ext cx="657466" cy="56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Oval 126"/>
          <p:cNvSpPr/>
          <p:nvPr/>
        </p:nvSpPr>
        <p:spPr>
          <a:xfrm>
            <a:off x="3807391" y="5129549"/>
            <a:ext cx="844471" cy="844471"/>
          </a:xfrm>
          <a:prstGeom prst="ellipse">
            <a:avLst/>
          </a:prstGeom>
          <a:noFill/>
          <a:ln>
            <a:solidFill>
              <a:srgbClr val="00B050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5217869" y="5129549"/>
            <a:ext cx="844471" cy="844471"/>
          </a:xfrm>
          <a:prstGeom prst="ellipse">
            <a:avLst/>
          </a:prstGeom>
          <a:noFill/>
          <a:ln>
            <a:solidFill>
              <a:srgbClr val="00B050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030419" y="4704427"/>
            <a:ext cx="808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Design</a:t>
            </a:r>
            <a:endParaRPr lang="en-US" sz="1200" b="1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2135477" y="4704427"/>
            <a:ext cx="1387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CAD Model</a:t>
            </a:r>
            <a:endParaRPr lang="en-US" sz="1200" b="1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3745937" y="4704427"/>
            <a:ext cx="9673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Prototype</a:t>
            </a:r>
            <a:endParaRPr lang="en-US" sz="1200" b="1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5159722" y="4704427"/>
            <a:ext cx="9673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Build</a:t>
            </a:r>
            <a:endParaRPr lang="en-US" sz="1200" b="1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135" name="Chevron 134"/>
          <p:cNvSpPr/>
          <p:nvPr/>
        </p:nvSpPr>
        <p:spPr>
          <a:xfrm>
            <a:off x="1937419" y="5366074"/>
            <a:ext cx="363940" cy="363940"/>
          </a:xfrm>
          <a:prstGeom prst="chevron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136" name="Chevron 135"/>
          <p:cNvSpPr/>
          <p:nvPr/>
        </p:nvSpPr>
        <p:spPr>
          <a:xfrm>
            <a:off x="3341232" y="5366074"/>
            <a:ext cx="363940" cy="363940"/>
          </a:xfrm>
          <a:prstGeom prst="chevron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137" name="Chevron 136"/>
          <p:cNvSpPr/>
          <p:nvPr/>
        </p:nvSpPr>
        <p:spPr>
          <a:xfrm>
            <a:off x="4736796" y="5366074"/>
            <a:ext cx="363940" cy="363940"/>
          </a:xfrm>
          <a:prstGeom prst="chevron">
            <a:avLst/>
          </a:prstGeom>
          <a:solidFill>
            <a:srgbClr val="41E66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138" name="Freeform 137"/>
          <p:cNvSpPr/>
          <p:nvPr/>
        </p:nvSpPr>
        <p:spPr>
          <a:xfrm>
            <a:off x="1409119" y="6065567"/>
            <a:ext cx="2826403" cy="237735"/>
          </a:xfrm>
          <a:custGeom>
            <a:avLst/>
            <a:gdLst>
              <a:gd name="connsiteX0" fmla="*/ 3057525 w 3057525"/>
              <a:gd name="connsiteY0" fmla="*/ 0 h 257175"/>
              <a:gd name="connsiteX1" fmla="*/ 3057525 w 3057525"/>
              <a:gd name="connsiteY1" fmla="*/ 257175 h 257175"/>
              <a:gd name="connsiteX2" fmla="*/ 0 w 3057525"/>
              <a:gd name="connsiteY2" fmla="*/ 257175 h 257175"/>
              <a:gd name="connsiteX3" fmla="*/ 0 w 3057525"/>
              <a:gd name="connsiteY3" fmla="*/ 9525 h 25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7525" h="257175">
                <a:moveTo>
                  <a:pt x="3057525" y="0"/>
                </a:moveTo>
                <a:lnTo>
                  <a:pt x="3057525" y="257175"/>
                </a:lnTo>
                <a:lnTo>
                  <a:pt x="0" y="257175"/>
                </a:lnTo>
                <a:lnTo>
                  <a:pt x="0" y="9525"/>
                </a:lnTo>
              </a:path>
            </a:pathLst>
          </a:custGeom>
          <a:noFill/>
          <a:ln w="57150">
            <a:solidFill>
              <a:srgbClr val="FFFFFF"/>
            </a:solidFill>
            <a:prstDash val="lgDash"/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cxnSp>
        <p:nvCxnSpPr>
          <p:cNvPr id="139" name="Straight Arrow Connector 138"/>
          <p:cNvCxnSpPr/>
          <p:nvPr/>
        </p:nvCxnSpPr>
        <p:spPr>
          <a:xfrm flipH="1" flipV="1">
            <a:off x="2822320" y="6061165"/>
            <a:ext cx="3712" cy="272954"/>
          </a:xfrm>
          <a:prstGeom prst="straightConnector1">
            <a:avLst/>
          </a:prstGeom>
          <a:ln w="57150">
            <a:solidFill>
              <a:srgbClr val="FFFFFF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0" name="Picture 6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800347" y="5212979"/>
            <a:ext cx="815368" cy="69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6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392666" y="5208576"/>
            <a:ext cx="815368" cy="69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6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204244" y="5212979"/>
            <a:ext cx="815368" cy="69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3" name="Straight Connector 142"/>
          <p:cNvCxnSpPr/>
          <p:nvPr/>
        </p:nvCxnSpPr>
        <p:spPr>
          <a:xfrm>
            <a:off x="586920" y="2369897"/>
            <a:ext cx="5718615" cy="0"/>
          </a:xfrm>
          <a:prstGeom prst="line">
            <a:avLst/>
          </a:prstGeom>
          <a:ln w="12700">
            <a:solidFill>
              <a:srgbClr val="00B050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586920" y="4516638"/>
            <a:ext cx="5718615" cy="0"/>
          </a:xfrm>
          <a:prstGeom prst="line">
            <a:avLst/>
          </a:prstGeom>
          <a:ln w="12700">
            <a:solidFill>
              <a:srgbClr val="00B050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5867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5164</TotalTime>
  <Words>432</Words>
  <Application>Microsoft Macintosh PowerPoint</Application>
  <PresentationFormat>On-screen Show (4:3)</PresentationFormat>
  <Paragraphs>127</Paragraphs>
  <Slides>19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Extreme Learning Process: a Crowd Learning Methodology based on Digital Publishing Workflows</vt:lpstr>
      <vt:lpstr>The Four Basic Rights /Boundaries of Every Learner</vt:lpstr>
      <vt:lpstr>Learning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Student Created Tools</vt:lpstr>
      <vt:lpstr>Developing Digital Nations  (Jan. 2013) </vt:lpstr>
      <vt:lpstr>Digital Publishing Workflow</vt:lpstr>
      <vt:lpstr>XLP Course Series as an Associate Degree Program</vt:lpstr>
      <vt:lpstr>Deliverables on Jan. 29th</vt:lpstr>
      <vt:lpstr>Content to be Featured on (Deadline: Jan 28th, 2014, EST)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benkoo</dc:creator>
  <cp:lastModifiedBy>benkoo</cp:lastModifiedBy>
  <cp:revision>884</cp:revision>
  <cp:lastPrinted>2014-09-26T15:13:54Z</cp:lastPrinted>
  <dcterms:created xsi:type="dcterms:W3CDTF">2014-08-11T05:53:39Z</dcterms:created>
  <dcterms:modified xsi:type="dcterms:W3CDTF">2015-01-25T23:48:42Z</dcterms:modified>
</cp:coreProperties>
</file>